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3.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9.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theme+xml" PartName="/ppt/theme/theme4.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48" r:id="rId5"/>
    <p:sldMasterId id="2147483651" r:id="rId6"/>
    <p:sldMasterId id="2147483656" r:id="rId7"/>
  </p:sldMasterIdLst>
  <p:notesMasterIdLst>
    <p:notesMasterId r:id="rId8"/>
  </p:notesMasterIdLst>
  <p:sldIdLst>
    <p:sldId id="256" r:id="rId9"/>
    <p:sldId id="257" r:id="rId10"/>
    <p:sldId id="258" r:id="rId11"/>
    <p:sldId id="259" r:id="rId12"/>
    <p:sldId id="260" r:id="rId13"/>
    <p:sldId id="261" r:id="rId14"/>
    <p:sldId id="262" r:id="rId15"/>
    <p:sldId id="263" r:id="rId16"/>
    <p:sldId id="264" r:id="rId17"/>
  </p:sldIdLst>
  <p:sldSz cy="6858000" cx="12192000"/>
  <p:notesSz cx="6858000" cy="9144000"/>
  <p:embeddedFontLst>
    <p:embeddedFont>
      <p:font typeface="Montserrat"/>
      <p:regular r:id="rId18"/>
      <p:bold r:id="rId19"/>
      <p:italic r:id="rId20"/>
      <p:boldItalic r:id="rId21"/>
    </p:embeddedFont>
    <p:embeddedFont>
      <p:font typeface="Montserrat Light"/>
      <p:regular r:id="rId22"/>
      <p:bold r:id="rId23"/>
      <p:italic r:id="rId24"/>
      <p:boldItalic r:id="rId25"/>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160">
          <p15:clr>
            <a:srgbClr val="A4A3A4"/>
          </p15:clr>
        </p15:guide>
        <p15:guide id="2" pos="3840">
          <p15:clr>
            <a:srgbClr val="A4A3A4"/>
          </p15:clr>
        </p15:guide>
      </p15:sldGuideLst>
    </p:ext>
    <p:ext uri="GoogleSlidesCustomDataVersion2">
      <go:slidesCustomData xmlns:go="http://customooxmlschemas.google.com/" r:id="rId26" roundtripDataSignature="AMtx7mhgvKnWEdfhC17UfraTieUwU67bYw=="/>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67655AF0-4A90-498A-A7F7-CFAE4516D427}">
  <a:tblStyle styleId="{67655AF0-4A90-498A-A7F7-CFAE4516D427}" styleName="Table_0">
    <a:wholeTbl>
      <a:tcTxStyle b="off" i="off">
        <a:font>
          <a:latin typeface="Calibri"/>
          <a:ea typeface="Calibri"/>
          <a:cs typeface="Calibri"/>
        </a:font>
        <a:schemeClr val="dk1"/>
      </a:tcTxStyle>
      <a:tcStyle>
        <a:tcBdr>
          <a:left>
            <a:ln cap="flat" cmpd="sng" w="12700">
              <a:solidFill>
                <a:schemeClr val="lt1"/>
              </a:solidFill>
              <a:prstDash val="solid"/>
              <a:round/>
              <a:headEnd len="sm" w="sm" type="none"/>
              <a:tailEnd len="sm" w="sm" type="none"/>
            </a:ln>
          </a:left>
          <a:right>
            <a:ln cap="flat" cmpd="sng" w="12700">
              <a:solidFill>
                <a:schemeClr val="lt1"/>
              </a:solidFill>
              <a:prstDash val="solid"/>
              <a:round/>
              <a:headEnd len="sm" w="sm" type="none"/>
              <a:tailEnd len="sm" w="sm" type="none"/>
            </a:ln>
          </a:right>
          <a:top>
            <a:ln cap="flat" cmpd="sng" w="12700">
              <a:solidFill>
                <a:schemeClr val="lt1"/>
              </a:solidFill>
              <a:prstDash val="solid"/>
              <a:round/>
              <a:headEnd len="sm" w="sm" type="none"/>
              <a:tailEnd len="sm" w="sm" type="none"/>
            </a:ln>
          </a:top>
          <a:bottom>
            <a:ln cap="flat" cmpd="sng" w="12700">
              <a:solidFill>
                <a:schemeClr val="lt1"/>
              </a:solidFill>
              <a:prstDash val="solid"/>
              <a:round/>
              <a:headEnd len="sm" w="sm" type="none"/>
              <a:tailEnd len="sm" w="sm" type="none"/>
            </a:ln>
          </a:bottom>
          <a:insideH>
            <a:ln cap="flat" cmpd="sng" w="12700">
              <a:solidFill>
                <a:schemeClr val="lt1"/>
              </a:solidFill>
              <a:prstDash val="solid"/>
              <a:round/>
              <a:headEnd len="sm" w="sm" type="none"/>
              <a:tailEnd len="sm" w="sm" type="none"/>
            </a:ln>
          </a:insideH>
          <a:insideV>
            <a:ln cap="flat" cmpd="sng" w="12700">
              <a:solidFill>
                <a:schemeClr val="lt1"/>
              </a:solidFill>
              <a:prstDash val="solid"/>
              <a:round/>
              <a:headEnd len="sm" w="sm" type="none"/>
              <a:tailEnd len="sm" w="sm" type="none"/>
            </a:ln>
          </a:insideV>
        </a:tcBdr>
        <a:fill>
          <a:solidFill>
            <a:srgbClr val="F0F0F0"/>
          </a:solidFill>
        </a:fill>
      </a:tcStyle>
    </a:wholeTbl>
    <a:band1H>
      <a:tcTxStyle b="off" i="off"/>
      <a:tcStyle>
        <a:fill>
          <a:solidFill>
            <a:srgbClr val="E0E0E0"/>
          </a:solidFill>
        </a:fill>
      </a:tcStyle>
    </a:band1H>
    <a:band2H>
      <a:tcTxStyle b="off" i="off"/>
    </a:band2H>
    <a:band1V>
      <a:tcTxStyle b="off" i="off"/>
      <a:tcStyle>
        <a:fill>
          <a:solidFill>
            <a:srgbClr val="E0E0E0"/>
          </a:solidFill>
        </a:fill>
      </a:tcStyle>
    </a:band1V>
    <a:band2V>
      <a:tcTxStyle b="off" i="off"/>
    </a:band2V>
    <a:lastCol>
      <a:tcTxStyle b="on" i="off">
        <a:font>
          <a:latin typeface="Calibri"/>
          <a:ea typeface="Calibri"/>
          <a:cs typeface="Calibri"/>
        </a:font>
        <a:schemeClr val="lt1"/>
      </a:tcTxStyle>
      <a:tcStyle>
        <a:fill>
          <a:solidFill>
            <a:schemeClr val="accent3"/>
          </a:solidFill>
        </a:fill>
      </a:tcStyle>
    </a:lastCol>
    <a:firstCol>
      <a:tcTxStyle b="on" i="off">
        <a:font>
          <a:latin typeface="Calibri"/>
          <a:ea typeface="Calibri"/>
          <a:cs typeface="Calibri"/>
        </a:font>
        <a:schemeClr val="lt1"/>
      </a:tcTxStyle>
      <a:tcStyle>
        <a:fill>
          <a:solidFill>
            <a:schemeClr val="accent3"/>
          </a:solidFill>
        </a:fill>
      </a:tcStyle>
    </a:firstCol>
    <a:lastRow>
      <a:tcTxStyle b="on" i="off">
        <a:font>
          <a:latin typeface="Calibri"/>
          <a:ea typeface="Calibri"/>
          <a:cs typeface="Calibri"/>
        </a:font>
        <a:schemeClr val="lt1"/>
      </a:tcTxStyle>
      <a:tcStyle>
        <a:tcBdr>
          <a:top>
            <a:ln cap="flat" cmpd="sng" w="38100">
              <a:solidFill>
                <a:schemeClr val="lt1"/>
              </a:solidFill>
              <a:prstDash val="solid"/>
              <a:round/>
              <a:headEnd len="sm" w="sm" type="none"/>
              <a:tailEnd len="sm" w="sm" type="none"/>
            </a:ln>
          </a:top>
        </a:tcBdr>
        <a:fill>
          <a:solidFill>
            <a:schemeClr val="accent3"/>
          </a:solidFill>
        </a:fill>
      </a:tcStyle>
    </a:lastRow>
    <a:seCell>
      <a:tcTxStyle b="off" i="off"/>
    </a:seCell>
    <a:swCell>
      <a:tcTxStyle b="off" i="off"/>
    </a:swCell>
    <a:firstRow>
      <a:tcTxStyle b="on" i="off">
        <a:font>
          <a:latin typeface="Calibri"/>
          <a:ea typeface="Calibri"/>
          <a:cs typeface="Calibri"/>
        </a:font>
        <a:schemeClr val="lt1"/>
      </a:tcTxStyle>
      <a:tcStyle>
        <a:tcBdr>
          <a:bottom>
            <a:ln cap="flat" cmpd="sng" w="38100">
              <a:solidFill>
                <a:schemeClr val="lt1"/>
              </a:solidFill>
              <a:prstDash val="solid"/>
              <a:round/>
              <a:headEnd len="sm" w="sm" type="none"/>
              <a:tailEnd len="sm" w="sm" type="none"/>
            </a:ln>
          </a:bottom>
        </a:tcBdr>
        <a:fill>
          <a:solidFill>
            <a:schemeClr val="accent3"/>
          </a:solidFill>
        </a:fill>
      </a:tcStyle>
    </a:firstRow>
    <a:neCell>
      <a:tcTxStyle b="off" i="off"/>
    </a:neCell>
    <a:nwCell>
      <a:tcTxStyle b="off" i="off"/>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160" orient="horz"/>
        <p:guide pos="384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Montserrat-italic.fntdata"/><Relationship Id="rId22" Type="http://schemas.openxmlformats.org/officeDocument/2006/relationships/font" Target="fonts/MontserratLight-regular.fntdata"/><Relationship Id="rId21" Type="http://schemas.openxmlformats.org/officeDocument/2006/relationships/font" Target="fonts/Montserrat-boldItalic.fntdata"/><Relationship Id="rId24" Type="http://schemas.openxmlformats.org/officeDocument/2006/relationships/font" Target="fonts/MontserratLight-italic.fntdata"/><Relationship Id="rId23" Type="http://schemas.openxmlformats.org/officeDocument/2006/relationships/font" Target="fonts/MontserratLight-bold.fntdata"/><Relationship Id="rId1" Type="http://schemas.openxmlformats.org/officeDocument/2006/relationships/theme" Target="theme/theme4.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1.xml"/><Relationship Id="rId26" Type="http://customschemas.google.com/relationships/presentationmetadata" Target="metadata"/><Relationship Id="rId25" Type="http://schemas.openxmlformats.org/officeDocument/2006/relationships/font" Target="fonts/MontserratLight-boldItalic.fntdata"/><Relationship Id="rId5" Type="http://schemas.openxmlformats.org/officeDocument/2006/relationships/slideMaster" Target="slideMasters/slideMaster1.xml"/><Relationship Id="rId6" Type="http://schemas.openxmlformats.org/officeDocument/2006/relationships/slideMaster" Target="slideMasters/slideMaster2.xml"/><Relationship Id="rId7" Type="http://schemas.openxmlformats.org/officeDocument/2006/relationships/slideMaster" Target="slideMasters/slideMaster3.xml"/><Relationship Id="rId8" Type="http://schemas.openxmlformats.org/officeDocument/2006/relationships/notesMaster" Target="notesMasters/notesMaster1.xml"/><Relationship Id="rId11" Type="http://schemas.openxmlformats.org/officeDocument/2006/relationships/slide" Target="slides/slide3.xml"/><Relationship Id="rId10" Type="http://schemas.openxmlformats.org/officeDocument/2006/relationships/slide" Target="slides/slide2.xml"/><Relationship Id="rId13" Type="http://schemas.openxmlformats.org/officeDocument/2006/relationships/slide" Target="slides/slide5.xml"/><Relationship Id="rId12" Type="http://schemas.openxmlformats.org/officeDocument/2006/relationships/slide" Target="slides/slide4.xml"/><Relationship Id="rId15" Type="http://schemas.openxmlformats.org/officeDocument/2006/relationships/slide" Target="slides/slide7.xml"/><Relationship Id="rId14" Type="http://schemas.openxmlformats.org/officeDocument/2006/relationships/slide" Target="slides/slide6.xml"/><Relationship Id="rId17" Type="http://schemas.openxmlformats.org/officeDocument/2006/relationships/slide" Target="slides/slide9.xml"/><Relationship Id="rId16" Type="http://schemas.openxmlformats.org/officeDocument/2006/relationships/slide" Target="slides/slide8.xml"/><Relationship Id="rId19" Type="http://schemas.openxmlformats.org/officeDocument/2006/relationships/font" Target="fonts/Montserrat-bold.fntdata"/><Relationship Id="rId18" Type="http://schemas.openxmlformats.org/officeDocument/2006/relationships/font" Target="fonts/Montserrat-regular.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71800" cy="458788"/>
          </a:xfrm>
          <a:prstGeom prst="rect">
            <a:avLst/>
          </a:prstGeom>
          <a:noFill/>
          <a:ln>
            <a:noFill/>
          </a:ln>
        </p:spPr>
        <p:txBody>
          <a:bodyPr anchorCtr="0" anchor="t"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4" name="Google Shape;4;n"/>
          <p:cNvSpPr txBox="1"/>
          <p:nvPr>
            <p:ph idx="10" type="dt"/>
          </p:nvPr>
        </p:nvSpPr>
        <p:spPr>
          <a:xfrm>
            <a:off x="3884613" y="0"/>
            <a:ext cx="2971800" cy="458788"/>
          </a:xfrm>
          <a:prstGeom prst="rect">
            <a:avLst/>
          </a:prstGeom>
          <a:noFill/>
          <a:ln>
            <a:noFill/>
          </a:ln>
        </p:spPr>
        <p:txBody>
          <a:bodyPr anchorCtr="0" anchor="t" bIns="45700" lIns="91425" spcFirstLastPara="1" rIns="91425" wrap="square" tIns="45700">
            <a:noAutofit/>
          </a:bodyPr>
          <a:lstStyle>
            <a:lvl1pPr lvl="0" marR="0" rtl="0" algn="r">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5" name="Google Shape;5;n"/>
          <p:cNvSpPr/>
          <p:nvPr>
            <p:ph idx="3"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indent="-228600" lvl="1" marL="9144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2pPr>
            <a:lvl3pPr indent="-228600" lvl="2" marL="13716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3pPr>
            <a:lvl4pPr indent="-228600" lvl="3" marL="18288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4pPr>
            <a:lvl5pPr indent="-228600" lvl="4" marL="22860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5pPr>
            <a:lvl6pPr indent="-228600" lvl="5" marL="27432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6pPr>
            <a:lvl7pPr indent="-228600" lvl="6" marL="32004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7pPr>
            <a:lvl8pPr indent="-228600" lvl="7" marL="36576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8pPr>
            <a:lvl9pPr indent="-228600" lvl="8" marL="41148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8685213"/>
            <a:ext cx="2971800" cy="458787"/>
          </a:xfrm>
          <a:prstGeom prst="rect">
            <a:avLst/>
          </a:prstGeom>
          <a:noFill/>
          <a:ln>
            <a:noFill/>
          </a:ln>
        </p:spPr>
        <p:txBody>
          <a:bodyPr anchorCtr="0" anchor="b"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8" name="Google Shape;8;n"/>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 name="Shape 28"/>
        <p:cNvGrpSpPr/>
        <p:nvPr/>
      </p:nvGrpSpPr>
      <p:grpSpPr>
        <a:xfrm>
          <a:off x="0" y="0"/>
          <a:ext cx="0" cy="0"/>
          <a:chOff x="0" y="0"/>
          <a:chExt cx="0" cy="0"/>
        </a:xfrm>
      </p:grpSpPr>
      <p:sp>
        <p:nvSpPr>
          <p:cNvPr id="29" name="Google Shape;29;p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Clr>
                <a:schemeClr val="dk1"/>
              </a:buClr>
              <a:buSzPts val="1200"/>
              <a:buFont typeface="Calibri"/>
              <a:buNone/>
            </a:pPr>
            <a:r>
              <a:t/>
            </a:r>
            <a:endParaRPr/>
          </a:p>
        </p:txBody>
      </p:sp>
      <p:sp>
        <p:nvSpPr>
          <p:cNvPr id="30" name="Google Shape;30;p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7" name="Shape 37"/>
        <p:cNvGrpSpPr/>
        <p:nvPr/>
      </p:nvGrpSpPr>
      <p:grpSpPr>
        <a:xfrm>
          <a:off x="0" y="0"/>
          <a:ext cx="0" cy="0"/>
          <a:chOff x="0" y="0"/>
          <a:chExt cx="0" cy="0"/>
        </a:xfrm>
      </p:grpSpPr>
      <p:sp>
        <p:nvSpPr>
          <p:cNvPr id="38" name="Google Shape;38;p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Clr>
                <a:schemeClr val="dk1"/>
              </a:buClr>
              <a:buSzPts val="1200"/>
              <a:buFont typeface="Calibri"/>
              <a:buNone/>
            </a:pPr>
            <a:r>
              <a:t/>
            </a:r>
            <a:endParaRPr/>
          </a:p>
        </p:txBody>
      </p:sp>
      <p:sp>
        <p:nvSpPr>
          <p:cNvPr id="39" name="Google Shape;39;p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8" name="Shape 48"/>
        <p:cNvGrpSpPr/>
        <p:nvPr/>
      </p:nvGrpSpPr>
      <p:grpSpPr>
        <a:xfrm>
          <a:off x="0" y="0"/>
          <a:ext cx="0" cy="0"/>
          <a:chOff x="0" y="0"/>
          <a:chExt cx="0" cy="0"/>
        </a:xfrm>
      </p:grpSpPr>
      <p:sp>
        <p:nvSpPr>
          <p:cNvPr id="49" name="Google Shape;49;p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0" name="Google Shape;50;p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51" name="Google Shape;51;p3:notes"/>
          <p:cNvSpPr txBox="1"/>
          <p:nvPr>
            <p:ph idx="3" type="hdr"/>
          </p:nvPr>
        </p:nvSpPr>
        <p:spPr>
          <a:xfrm>
            <a:off x="0" y="0"/>
            <a:ext cx="2971800" cy="458788"/>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1</a:t>
            </a:r>
            <a:endParaRPr/>
          </a:p>
        </p:txBody>
      </p:sp>
      <p:sp>
        <p:nvSpPr>
          <p:cNvPr id="52" name="Google Shape;52;p3:notes"/>
          <p:cNvSpPr txBox="1"/>
          <p:nvPr>
            <p:ph idx="11" type="ftr"/>
          </p:nvPr>
        </p:nvSpPr>
        <p:spPr>
          <a:xfrm>
            <a:off x="0" y="8685213"/>
            <a:ext cx="2971800" cy="458787"/>
          </a:xfrm>
          <a:prstGeom prst="rect">
            <a:avLst/>
          </a:prstGeom>
          <a:noFill/>
          <a:ln>
            <a:noFill/>
          </a:ln>
        </p:spPr>
        <p:txBody>
          <a:bodyPr anchorCtr="0" anchor="b"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53" name="Google Shape;53;p3: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0" name="Shape 60"/>
        <p:cNvGrpSpPr/>
        <p:nvPr/>
      </p:nvGrpSpPr>
      <p:grpSpPr>
        <a:xfrm>
          <a:off x="0" y="0"/>
          <a:ext cx="0" cy="0"/>
          <a:chOff x="0" y="0"/>
          <a:chExt cx="0" cy="0"/>
        </a:xfrm>
      </p:grpSpPr>
      <p:sp>
        <p:nvSpPr>
          <p:cNvPr id="61" name="Google Shape;61;p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62" name="Google Shape;62;p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3" name="Shape 73"/>
        <p:cNvGrpSpPr/>
        <p:nvPr/>
      </p:nvGrpSpPr>
      <p:grpSpPr>
        <a:xfrm>
          <a:off x="0" y="0"/>
          <a:ext cx="0" cy="0"/>
          <a:chOff x="0" y="0"/>
          <a:chExt cx="0" cy="0"/>
        </a:xfrm>
      </p:grpSpPr>
      <p:sp>
        <p:nvSpPr>
          <p:cNvPr id="74" name="Google Shape;74;p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75" name="Google Shape;75;p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1" name="Shape 91"/>
        <p:cNvGrpSpPr/>
        <p:nvPr/>
      </p:nvGrpSpPr>
      <p:grpSpPr>
        <a:xfrm>
          <a:off x="0" y="0"/>
          <a:ext cx="0" cy="0"/>
          <a:chOff x="0" y="0"/>
          <a:chExt cx="0" cy="0"/>
        </a:xfrm>
      </p:grpSpPr>
      <p:sp>
        <p:nvSpPr>
          <p:cNvPr id="92" name="Google Shape;92;p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93" name="Google Shape;93;p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3" name="Shape 103"/>
        <p:cNvGrpSpPr/>
        <p:nvPr/>
      </p:nvGrpSpPr>
      <p:grpSpPr>
        <a:xfrm>
          <a:off x="0" y="0"/>
          <a:ext cx="0" cy="0"/>
          <a:chOff x="0" y="0"/>
          <a:chExt cx="0" cy="0"/>
        </a:xfrm>
      </p:grpSpPr>
      <p:sp>
        <p:nvSpPr>
          <p:cNvPr id="104" name="Google Shape;104;p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05" name="Google Shape;105;p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06" name="Google Shape;106;p7: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6" name="Shape 116"/>
        <p:cNvGrpSpPr/>
        <p:nvPr/>
      </p:nvGrpSpPr>
      <p:grpSpPr>
        <a:xfrm>
          <a:off x="0" y="0"/>
          <a:ext cx="0" cy="0"/>
          <a:chOff x="0" y="0"/>
          <a:chExt cx="0" cy="0"/>
        </a:xfrm>
      </p:grpSpPr>
      <p:sp>
        <p:nvSpPr>
          <p:cNvPr id="117" name="Google Shape;117;p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18" name="Google Shape;118;p8: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19" name="Google Shape;119;p8: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7" name="Shape 127"/>
        <p:cNvGrpSpPr/>
        <p:nvPr/>
      </p:nvGrpSpPr>
      <p:grpSpPr>
        <a:xfrm>
          <a:off x="0" y="0"/>
          <a:ext cx="0" cy="0"/>
          <a:chOff x="0" y="0"/>
          <a:chExt cx="0" cy="0"/>
        </a:xfrm>
      </p:grpSpPr>
      <p:sp>
        <p:nvSpPr>
          <p:cNvPr id="128" name="Google Shape;128;p9: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29" name="Google Shape;129;p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Em branco">
  <p:cSld name="Em branco">
    <p:spTree>
      <p:nvGrpSpPr>
        <p:cNvPr id="10" name="Shape 10"/>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ítulo e Objeto">
  <p:cSld name="Título e Objeto">
    <p:spTree>
      <p:nvGrpSpPr>
        <p:cNvPr id="11" name="Shape 11"/>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ítulo e Objeto">
  <p:cSld name="Título e Objeto">
    <p:spTree>
      <p:nvGrpSpPr>
        <p:cNvPr id="14" name="Shape 14"/>
        <p:cNvGrpSpPr/>
        <p:nvPr/>
      </p:nvGrpSpPr>
      <p:grpSpPr>
        <a:xfrm>
          <a:off x="0" y="0"/>
          <a:ext cx="0" cy="0"/>
          <a:chOff x="0" y="0"/>
          <a:chExt cx="0" cy="0"/>
        </a:xfrm>
      </p:grpSpPr>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_Título e Objeto">
  <p:cSld name="1_Título e Objeto">
    <p:spTree>
      <p:nvGrpSpPr>
        <p:cNvPr id="15" name="Shape 15"/>
        <p:cNvGrpSpPr/>
        <p:nvPr/>
      </p:nvGrpSpPr>
      <p:grpSpPr>
        <a:xfrm>
          <a:off x="0" y="0"/>
          <a:ext cx="0" cy="0"/>
          <a:chOff x="0" y="0"/>
          <a:chExt cx="0" cy="0"/>
        </a:xfrm>
      </p:grpSpPr>
      <p:sp>
        <p:nvSpPr>
          <p:cNvPr id="16" name="Google Shape;16;p15"/>
          <p:cNvSpPr txBox="1"/>
          <p:nvPr>
            <p:ph type="title"/>
          </p:nvPr>
        </p:nvSpPr>
        <p:spPr>
          <a:xfrm>
            <a:off x="838200" y="1154373"/>
            <a:ext cx="10515600" cy="851391"/>
          </a:xfrm>
          <a:prstGeom prst="rect">
            <a:avLst/>
          </a:prstGeom>
          <a:noFill/>
          <a:ln>
            <a:noFill/>
          </a:ln>
        </p:spPr>
        <p:txBody>
          <a:bodyPr anchorCtr="0" anchor="t" bIns="45700" lIns="91425" spcFirstLastPara="1" rIns="91425" wrap="square" tIns="45700">
            <a:noAutofit/>
          </a:bodyPr>
          <a:lstStyle>
            <a:lvl1pPr lvl="0" marR="0" rtl="0" algn="l">
              <a:lnSpc>
                <a:spcPct val="90000"/>
              </a:lnSpc>
              <a:spcBef>
                <a:spcPts val="0"/>
              </a:spcBef>
              <a:spcAft>
                <a:spcPts val="0"/>
              </a:spcAft>
              <a:buClr>
                <a:srgbClr val="725382"/>
              </a:buClr>
              <a:buSzPts val="2800"/>
              <a:buFont typeface="Montserrat"/>
              <a:buNone/>
              <a:defRPr b="0" i="0" sz="2800" u="none" cap="none" strike="noStrike">
                <a:solidFill>
                  <a:srgbClr val="725382"/>
                </a:solidFill>
                <a:latin typeface="Montserrat"/>
                <a:ea typeface="Montserrat"/>
                <a:cs typeface="Montserrat"/>
                <a:sym typeface="Montserrat"/>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
        <p:nvSpPr>
          <p:cNvPr id="17" name="Google Shape;17;p15"/>
          <p:cNvSpPr txBox="1"/>
          <p:nvPr>
            <p:ph idx="1" type="body"/>
          </p:nvPr>
        </p:nvSpPr>
        <p:spPr>
          <a:xfrm>
            <a:off x="838200" y="2185778"/>
            <a:ext cx="10515600" cy="3843548"/>
          </a:xfrm>
          <a:prstGeom prst="rect">
            <a:avLst/>
          </a:prstGeom>
          <a:noFill/>
          <a:ln>
            <a:noFill/>
          </a:ln>
        </p:spPr>
        <p:txBody>
          <a:bodyPr anchorCtr="0" anchor="t" bIns="45700" lIns="91425" spcFirstLastPara="1" rIns="91425" wrap="square" tIns="45700">
            <a:noAutofit/>
          </a:bodyPr>
          <a:lstStyle>
            <a:lvl1pPr indent="-381000" lvl="0" marL="457200" marR="0" rtl="0" algn="l">
              <a:lnSpc>
                <a:spcPct val="90000"/>
              </a:lnSpc>
              <a:spcBef>
                <a:spcPts val="1000"/>
              </a:spcBef>
              <a:spcAft>
                <a:spcPts val="0"/>
              </a:spcAft>
              <a:buClr>
                <a:srgbClr val="725382"/>
              </a:buClr>
              <a:buSzPts val="2400"/>
              <a:buFont typeface="Arial"/>
              <a:buChar char="•"/>
              <a:defRPr b="0" i="0" sz="2400" u="none" cap="none" strike="noStrike">
                <a:solidFill>
                  <a:schemeClr val="dk1"/>
                </a:solidFill>
                <a:latin typeface="Montserrat"/>
                <a:ea typeface="Montserrat"/>
                <a:cs typeface="Montserrat"/>
                <a:sym typeface="Montserrat"/>
              </a:defRPr>
            </a:lvl1pPr>
            <a:lvl2pPr indent="-355600" lvl="1" marL="914400" marR="0" rtl="0" algn="l">
              <a:lnSpc>
                <a:spcPct val="90000"/>
              </a:lnSpc>
              <a:spcBef>
                <a:spcPts val="500"/>
              </a:spcBef>
              <a:spcAft>
                <a:spcPts val="0"/>
              </a:spcAft>
              <a:buClr>
                <a:srgbClr val="725382"/>
              </a:buClr>
              <a:buSzPts val="2000"/>
              <a:buFont typeface="Arial"/>
              <a:buChar char="•"/>
              <a:defRPr b="0" i="0" sz="2000" u="none" cap="none" strike="noStrike">
                <a:solidFill>
                  <a:schemeClr val="dk1"/>
                </a:solidFill>
                <a:latin typeface="Montserrat"/>
                <a:ea typeface="Montserrat"/>
                <a:cs typeface="Montserrat"/>
                <a:sym typeface="Montserrat"/>
              </a:defRPr>
            </a:lvl2pPr>
            <a:lvl3pPr indent="-342900" lvl="2" marL="1371600" marR="0" rtl="0" algn="l">
              <a:lnSpc>
                <a:spcPct val="90000"/>
              </a:lnSpc>
              <a:spcBef>
                <a:spcPts val="500"/>
              </a:spcBef>
              <a:spcAft>
                <a:spcPts val="0"/>
              </a:spcAft>
              <a:buClr>
                <a:srgbClr val="725382"/>
              </a:buClr>
              <a:buSzPts val="1800"/>
              <a:buFont typeface="Arial"/>
              <a:buChar char="•"/>
              <a:defRPr b="0" i="0" sz="1800" u="none" cap="none" strike="noStrike">
                <a:solidFill>
                  <a:schemeClr val="dk1"/>
                </a:solidFill>
                <a:latin typeface="Montserrat"/>
                <a:ea typeface="Montserrat"/>
                <a:cs typeface="Montserrat"/>
                <a:sym typeface="Montserrat"/>
              </a:defRPr>
            </a:lvl3pPr>
            <a:lvl4pPr indent="-330200" lvl="3" marL="1828800" marR="0" rtl="0" algn="l">
              <a:lnSpc>
                <a:spcPct val="90000"/>
              </a:lnSpc>
              <a:spcBef>
                <a:spcPts val="500"/>
              </a:spcBef>
              <a:spcAft>
                <a:spcPts val="0"/>
              </a:spcAft>
              <a:buClr>
                <a:srgbClr val="725382"/>
              </a:buClr>
              <a:buSzPts val="1600"/>
              <a:buFont typeface="Arial"/>
              <a:buChar char="•"/>
              <a:defRPr b="0" i="0" sz="1600" u="none" cap="none" strike="noStrike">
                <a:solidFill>
                  <a:schemeClr val="dk1"/>
                </a:solidFill>
                <a:latin typeface="Montserrat"/>
                <a:ea typeface="Montserrat"/>
                <a:cs typeface="Montserrat"/>
                <a:sym typeface="Montserrat"/>
              </a:defRPr>
            </a:lvl4pPr>
            <a:lvl5pPr indent="-330200" lvl="4" marL="2286000" marR="0" rtl="0" algn="l">
              <a:lnSpc>
                <a:spcPct val="90000"/>
              </a:lnSpc>
              <a:spcBef>
                <a:spcPts val="500"/>
              </a:spcBef>
              <a:spcAft>
                <a:spcPts val="0"/>
              </a:spcAft>
              <a:buClr>
                <a:srgbClr val="725382"/>
              </a:buClr>
              <a:buSzPts val="1600"/>
              <a:buFont typeface="Arial"/>
              <a:buChar char="•"/>
              <a:defRPr b="0" i="0" sz="1600" u="none" cap="none" strike="noStrike">
                <a:solidFill>
                  <a:schemeClr val="dk1"/>
                </a:solidFill>
                <a:latin typeface="Montserrat"/>
                <a:ea typeface="Montserrat"/>
                <a:cs typeface="Montserrat"/>
                <a:sym typeface="Montserrat"/>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18" name="Google Shape;18;p15"/>
          <p:cNvSpPr txBox="1"/>
          <p:nvPr>
            <p:ph idx="10" type="dt"/>
          </p:nvPr>
        </p:nvSpPr>
        <p:spPr>
          <a:xfrm>
            <a:off x="0" y="0"/>
            <a:ext cx="3000000" cy="3000000"/>
          </a:xfrm>
          <a:prstGeom prst="rect">
            <a:avLst/>
          </a:prstGeom>
          <a:noFill/>
          <a:ln>
            <a:noFill/>
          </a:ln>
        </p:spPr>
        <p:txBody>
          <a:bodyPr anchorCtr="0" anchor="t"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19" name="Google Shape;19;p15"/>
          <p:cNvSpPr txBox="1"/>
          <p:nvPr>
            <p:ph idx="12" type="sldNum"/>
          </p:nvPr>
        </p:nvSpPr>
        <p:spPr>
          <a:xfrm>
            <a:off x="0" y="0"/>
            <a:ext cx="3000000" cy="3000000"/>
          </a:xfrm>
          <a:prstGeom prst="rect">
            <a:avLst/>
          </a:prstGeom>
          <a:noFill/>
          <a:ln>
            <a:noFill/>
          </a:ln>
        </p:spPr>
        <p:txBody>
          <a:bodyPr anchorCtr="0" anchor="t" bIns="45700" lIns="91425" spcFirstLastPara="1" rIns="91425" wrap="square" tIns="45700">
            <a:noAutofit/>
          </a:bodyPr>
          <a:lstStyle>
            <a:lvl1pPr indent="0" lvl="0" marL="0" marR="0" rtl="0" algn="l">
              <a:lnSpc>
                <a:spcPct val="100000"/>
              </a:lnSpc>
              <a:spcBef>
                <a:spcPts val="0"/>
              </a:spcBef>
              <a:spcAft>
                <a:spcPts val="0"/>
              </a:spcAft>
              <a:buClr>
                <a:srgbClr val="000000"/>
              </a:buClr>
              <a:buSzPts val="1800"/>
              <a:buFont typeface="Arial"/>
              <a:buNone/>
              <a:defRPr b="0" i="0" sz="1800" u="none" cap="none" strike="noStrike">
                <a:solidFill>
                  <a:schemeClr val="dk1"/>
                </a:solidFill>
                <a:latin typeface="Calibri"/>
                <a:ea typeface="Calibri"/>
                <a:cs typeface="Calibri"/>
                <a:sym typeface="Calibri"/>
              </a:defRPr>
            </a:lvl1pPr>
            <a:lvl2pPr indent="0" lvl="1" marL="0" marR="0" rtl="0" algn="l">
              <a:lnSpc>
                <a:spcPct val="100000"/>
              </a:lnSpc>
              <a:spcBef>
                <a:spcPts val="0"/>
              </a:spcBef>
              <a:spcAft>
                <a:spcPts val="0"/>
              </a:spcAft>
              <a:buClr>
                <a:srgbClr val="000000"/>
              </a:buClr>
              <a:buSzPts val="1800"/>
              <a:buFont typeface="Arial"/>
              <a:buNone/>
              <a:defRPr b="0" i="0" sz="1800" u="none" cap="none" strike="noStrike">
                <a:solidFill>
                  <a:schemeClr val="dk1"/>
                </a:solidFill>
                <a:latin typeface="Calibri"/>
                <a:ea typeface="Calibri"/>
                <a:cs typeface="Calibri"/>
                <a:sym typeface="Calibri"/>
              </a:defRPr>
            </a:lvl2pPr>
            <a:lvl3pPr indent="0" lvl="2" marL="0" marR="0" rtl="0" algn="l">
              <a:lnSpc>
                <a:spcPct val="100000"/>
              </a:lnSpc>
              <a:spcBef>
                <a:spcPts val="0"/>
              </a:spcBef>
              <a:spcAft>
                <a:spcPts val="0"/>
              </a:spcAft>
              <a:buClr>
                <a:srgbClr val="000000"/>
              </a:buClr>
              <a:buSzPts val="1800"/>
              <a:buFont typeface="Arial"/>
              <a:buNone/>
              <a:defRPr b="0" i="0" sz="1800" u="none" cap="none" strike="noStrike">
                <a:solidFill>
                  <a:schemeClr val="dk1"/>
                </a:solidFill>
                <a:latin typeface="Calibri"/>
                <a:ea typeface="Calibri"/>
                <a:cs typeface="Calibri"/>
                <a:sym typeface="Calibri"/>
              </a:defRPr>
            </a:lvl3pPr>
            <a:lvl4pPr indent="0" lvl="3" marL="0" marR="0" rtl="0" algn="l">
              <a:lnSpc>
                <a:spcPct val="100000"/>
              </a:lnSpc>
              <a:spcBef>
                <a:spcPts val="0"/>
              </a:spcBef>
              <a:spcAft>
                <a:spcPts val="0"/>
              </a:spcAft>
              <a:buClr>
                <a:srgbClr val="000000"/>
              </a:buClr>
              <a:buSzPts val="1800"/>
              <a:buFont typeface="Arial"/>
              <a:buNone/>
              <a:defRPr b="0" i="0" sz="1800" u="none" cap="none" strike="noStrike">
                <a:solidFill>
                  <a:schemeClr val="dk1"/>
                </a:solidFill>
                <a:latin typeface="Calibri"/>
                <a:ea typeface="Calibri"/>
                <a:cs typeface="Calibri"/>
                <a:sym typeface="Calibri"/>
              </a:defRPr>
            </a:lvl4pPr>
            <a:lvl5pPr indent="0" lvl="4" marL="0" marR="0" rtl="0" algn="l">
              <a:lnSpc>
                <a:spcPct val="100000"/>
              </a:lnSpc>
              <a:spcBef>
                <a:spcPts val="0"/>
              </a:spcBef>
              <a:spcAft>
                <a:spcPts val="0"/>
              </a:spcAft>
              <a:buClr>
                <a:srgbClr val="000000"/>
              </a:buClr>
              <a:buSzPts val="1800"/>
              <a:buFont typeface="Arial"/>
              <a:buNone/>
              <a:defRPr b="0" i="0" sz="1800" u="none" cap="none" strike="noStrike">
                <a:solidFill>
                  <a:schemeClr val="dk1"/>
                </a:solidFill>
                <a:latin typeface="Calibri"/>
                <a:ea typeface="Calibri"/>
                <a:cs typeface="Calibri"/>
                <a:sym typeface="Calibri"/>
              </a:defRPr>
            </a:lvl5pPr>
            <a:lvl6pPr indent="0" lvl="5" marL="0" marR="0" rtl="0" algn="l">
              <a:lnSpc>
                <a:spcPct val="100000"/>
              </a:lnSpc>
              <a:spcBef>
                <a:spcPts val="0"/>
              </a:spcBef>
              <a:spcAft>
                <a:spcPts val="0"/>
              </a:spcAft>
              <a:buClr>
                <a:srgbClr val="000000"/>
              </a:buClr>
              <a:buSzPts val="1800"/>
              <a:buFont typeface="Arial"/>
              <a:buNone/>
              <a:defRPr b="0" i="0" sz="1800" u="none" cap="none" strike="noStrike">
                <a:solidFill>
                  <a:schemeClr val="dk1"/>
                </a:solidFill>
                <a:latin typeface="Calibri"/>
                <a:ea typeface="Calibri"/>
                <a:cs typeface="Calibri"/>
                <a:sym typeface="Calibri"/>
              </a:defRPr>
            </a:lvl6pPr>
            <a:lvl7pPr indent="0" lvl="6" marL="0" marR="0" rtl="0" algn="l">
              <a:lnSpc>
                <a:spcPct val="100000"/>
              </a:lnSpc>
              <a:spcBef>
                <a:spcPts val="0"/>
              </a:spcBef>
              <a:spcAft>
                <a:spcPts val="0"/>
              </a:spcAft>
              <a:buClr>
                <a:srgbClr val="000000"/>
              </a:buClr>
              <a:buSzPts val="1800"/>
              <a:buFont typeface="Arial"/>
              <a:buNone/>
              <a:defRPr b="0" i="0" sz="1800" u="none" cap="none" strike="noStrike">
                <a:solidFill>
                  <a:schemeClr val="dk1"/>
                </a:solidFill>
                <a:latin typeface="Calibri"/>
                <a:ea typeface="Calibri"/>
                <a:cs typeface="Calibri"/>
                <a:sym typeface="Calibri"/>
              </a:defRPr>
            </a:lvl7pPr>
            <a:lvl8pPr indent="0" lvl="7" marL="0" marR="0" rtl="0" algn="l">
              <a:lnSpc>
                <a:spcPct val="100000"/>
              </a:lnSpc>
              <a:spcBef>
                <a:spcPts val="0"/>
              </a:spcBef>
              <a:spcAft>
                <a:spcPts val="0"/>
              </a:spcAft>
              <a:buClr>
                <a:srgbClr val="000000"/>
              </a:buClr>
              <a:buSzPts val="1800"/>
              <a:buFont typeface="Arial"/>
              <a:buNone/>
              <a:defRPr b="0" i="0" sz="1800" u="none" cap="none" strike="noStrike">
                <a:solidFill>
                  <a:schemeClr val="dk1"/>
                </a:solidFill>
                <a:latin typeface="Calibri"/>
                <a:ea typeface="Calibri"/>
                <a:cs typeface="Calibri"/>
                <a:sym typeface="Calibri"/>
              </a:defRPr>
            </a:lvl8pPr>
            <a:lvl9pPr indent="0" lvl="8" marL="0" marR="0" rtl="0" algn="l">
              <a:lnSpc>
                <a:spcPct val="100000"/>
              </a:lnSpc>
              <a:spcBef>
                <a:spcPts val="0"/>
              </a:spcBef>
              <a:spcAft>
                <a:spcPts val="0"/>
              </a:spcAft>
              <a:buClr>
                <a:srgbClr val="000000"/>
              </a:buClr>
              <a:buSzPts val="1800"/>
              <a:buFont typeface="Arial"/>
              <a:buNone/>
              <a:defRPr b="0" i="0" sz="1800" u="none" cap="none" strike="noStrike">
                <a:solidFill>
                  <a:schemeClr val="dk1"/>
                </a:solidFill>
                <a:latin typeface="Calibri"/>
                <a:ea typeface="Calibri"/>
                <a:cs typeface="Calibri"/>
                <a:sym typeface="Calibri"/>
              </a:defRPr>
            </a:lvl9pPr>
          </a:lstStyle>
          <a:p>
            <a:pPr indent="0" lvl="0" marL="0" rtl="0" algn="l">
              <a:spcBef>
                <a:spcPts val="0"/>
              </a:spcBef>
              <a:spcAft>
                <a:spcPts val="0"/>
              </a:spcAft>
              <a:buNone/>
            </a:pPr>
            <a:fld id="{00000000-1234-1234-1234-123412341234}" type="slidenum">
              <a:rPr lang="en-US"/>
              <a:t>‹#›</a:t>
            </a:fld>
            <a:endParaRPr/>
          </a:p>
        </p:txBody>
      </p:sp>
      <p:sp>
        <p:nvSpPr>
          <p:cNvPr id="20" name="Google Shape;20;p15"/>
          <p:cNvSpPr txBox="1"/>
          <p:nvPr>
            <p:ph idx="2" type="body"/>
          </p:nvPr>
        </p:nvSpPr>
        <p:spPr>
          <a:xfrm>
            <a:off x="6181725" y="6110288"/>
            <a:ext cx="5181600" cy="201612"/>
          </a:xfrm>
          <a:prstGeom prst="rect">
            <a:avLst/>
          </a:prstGeom>
          <a:noFill/>
          <a:ln>
            <a:noFill/>
          </a:ln>
        </p:spPr>
        <p:txBody>
          <a:bodyPr anchorCtr="0" anchor="ctr" bIns="45700" lIns="91425" spcFirstLastPara="1" rIns="91425" wrap="square" tIns="45700">
            <a:noAutofit/>
          </a:bodyPr>
          <a:lstStyle>
            <a:lvl1pPr indent="-228600" lvl="0" marL="457200" marR="0" rtl="0" algn="r">
              <a:lnSpc>
                <a:spcPct val="90000"/>
              </a:lnSpc>
              <a:spcBef>
                <a:spcPts val="1000"/>
              </a:spcBef>
              <a:spcAft>
                <a:spcPts val="0"/>
              </a:spcAft>
              <a:buClr>
                <a:srgbClr val="725382"/>
              </a:buClr>
              <a:buSzPts val="1100"/>
              <a:buFont typeface="Arial"/>
              <a:buNone/>
              <a:defRPr b="0" i="0" sz="1100" u="none" cap="none" strike="noStrike">
                <a:solidFill>
                  <a:srgbClr val="7F7F7F"/>
                </a:solidFill>
                <a:latin typeface="Montserrat Light"/>
                <a:ea typeface="Montserrat Light"/>
                <a:cs typeface="Montserrat Light"/>
                <a:sym typeface="Montserrat Light"/>
              </a:defRPr>
            </a:lvl1pPr>
            <a:lvl2pPr indent="-228600" lvl="1" marL="914400" marR="0" rtl="0" algn="l">
              <a:lnSpc>
                <a:spcPct val="90000"/>
              </a:lnSpc>
              <a:spcBef>
                <a:spcPts val="500"/>
              </a:spcBef>
              <a:spcAft>
                <a:spcPts val="0"/>
              </a:spcAft>
              <a:buClr>
                <a:srgbClr val="725382"/>
              </a:buClr>
              <a:buSzPts val="1200"/>
              <a:buFont typeface="Arial"/>
              <a:buNone/>
              <a:defRPr b="0" i="0" sz="1200" u="none" cap="none" strike="noStrike">
                <a:solidFill>
                  <a:schemeClr val="dk1"/>
                </a:solidFill>
                <a:latin typeface="Montserrat Light"/>
                <a:ea typeface="Montserrat Light"/>
                <a:cs typeface="Montserrat Light"/>
                <a:sym typeface="Montserrat Light"/>
              </a:defRPr>
            </a:lvl2pPr>
            <a:lvl3pPr indent="-228600" lvl="2" marL="1371600" marR="0" rtl="0" algn="l">
              <a:lnSpc>
                <a:spcPct val="90000"/>
              </a:lnSpc>
              <a:spcBef>
                <a:spcPts val="500"/>
              </a:spcBef>
              <a:spcAft>
                <a:spcPts val="0"/>
              </a:spcAft>
              <a:buClr>
                <a:srgbClr val="725382"/>
              </a:buClr>
              <a:buSzPts val="1100"/>
              <a:buFont typeface="Arial"/>
              <a:buNone/>
              <a:defRPr b="0" i="0" sz="1100" u="none" cap="none" strike="noStrike">
                <a:solidFill>
                  <a:schemeClr val="dk1"/>
                </a:solidFill>
                <a:latin typeface="Montserrat Light"/>
                <a:ea typeface="Montserrat Light"/>
                <a:cs typeface="Montserrat Light"/>
                <a:sym typeface="Montserrat Light"/>
              </a:defRPr>
            </a:lvl3pPr>
            <a:lvl4pPr indent="-228600" lvl="3" marL="1828800" marR="0" rtl="0" algn="l">
              <a:lnSpc>
                <a:spcPct val="90000"/>
              </a:lnSpc>
              <a:spcBef>
                <a:spcPts val="500"/>
              </a:spcBef>
              <a:spcAft>
                <a:spcPts val="0"/>
              </a:spcAft>
              <a:buClr>
                <a:srgbClr val="725382"/>
              </a:buClr>
              <a:buSzPts val="1050"/>
              <a:buFont typeface="Arial"/>
              <a:buNone/>
              <a:defRPr b="0" i="0" sz="1050" u="none" cap="none" strike="noStrike">
                <a:solidFill>
                  <a:schemeClr val="dk1"/>
                </a:solidFill>
                <a:latin typeface="Montserrat Light"/>
                <a:ea typeface="Montserrat Light"/>
                <a:cs typeface="Montserrat Light"/>
                <a:sym typeface="Montserrat Light"/>
              </a:defRPr>
            </a:lvl4pPr>
            <a:lvl5pPr indent="-228600" lvl="4" marL="2286000" marR="0" rtl="0" algn="l">
              <a:lnSpc>
                <a:spcPct val="90000"/>
              </a:lnSpc>
              <a:spcBef>
                <a:spcPts val="500"/>
              </a:spcBef>
              <a:spcAft>
                <a:spcPts val="0"/>
              </a:spcAft>
              <a:buClr>
                <a:srgbClr val="725382"/>
              </a:buClr>
              <a:buSzPts val="1050"/>
              <a:buFont typeface="Arial"/>
              <a:buNone/>
              <a:defRPr b="0" i="0" sz="1050" u="none" cap="none" strike="noStrike">
                <a:solidFill>
                  <a:schemeClr val="dk1"/>
                </a:solidFill>
                <a:latin typeface="Montserrat Light"/>
                <a:ea typeface="Montserrat Light"/>
                <a:cs typeface="Montserrat Light"/>
                <a:sym typeface="Montserrat Light"/>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Em branco">
  <p:cSld name="Em branco">
    <p:spTree>
      <p:nvGrpSpPr>
        <p:cNvPr id="21" name="Shape 21"/>
        <p:cNvGrpSpPr/>
        <p:nvPr/>
      </p:nvGrpSpPr>
      <p:grpSpPr>
        <a:xfrm>
          <a:off x="0" y="0"/>
          <a:ext cx="0" cy="0"/>
          <a:chOff x="0" y="0"/>
          <a:chExt cx="0" cy="0"/>
        </a:xfrm>
      </p:grpSpPr>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_Em branco">
  <p:cSld name="1_Em branco">
    <p:spTree>
      <p:nvGrpSpPr>
        <p:cNvPr id="22" name="Shape 22"/>
        <p:cNvGrpSpPr/>
        <p:nvPr/>
      </p:nvGrpSpPr>
      <p:grpSpPr>
        <a:xfrm>
          <a:off x="0" y="0"/>
          <a:ext cx="0" cy="0"/>
          <a:chOff x="0" y="0"/>
          <a:chExt cx="0" cy="0"/>
        </a:xfrm>
      </p:grpSpPr>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ítulo e Objeto">
  <p:cSld name="Título e Objeto">
    <p:spTree>
      <p:nvGrpSpPr>
        <p:cNvPr id="25" name="Shape 25"/>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Em branco">
  <p:cSld name="Em branco">
    <p:spTree>
      <p:nvGrpSpPr>
        <p:cNvPr id="26" name="Shape 26"/>
        <p:cNvGrpSpPr/>
        <p:nvPr/>
      </p:nvGrpSpPr>
      <p:grpSpPr>
        <a:xfrm>
          <a:off x="0" y="0"/>
          <a:ext cx="0" cy="0"/>
          <a:chOff x="0" y="0"/>
          <a:chExt cx="0" cy="0"/>
        </a:xfrm>
      </p:grpSpPr>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_Em branco">
  <p:cSld name="1_Em branco">
    <p:spTree>
      <p:nvGrpSpPr>
        <p:cNvPr id="27" name="Shape 27"/>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theme" Target="../theme/theme4.xml"/></Relationships>
</file>

<file path=ppt/slideMasters/_rels/slideMaster2.xml.rels><?xml version="1.0" encoding="UTF-8" standalone="yes"?><Relationships xmlns="http://schemas.openxmlformats.org/package/2006/relationships"><Relationship Id="rId1" Type="http://schemas.openxmlformats.org/officeDocument/2006/relationships/image" Target="../media/image1.jpg"/><Relationship Id="rId2" Type="http://schemas.openxmlformats.org/officeDocument/2006/relationships/slideLayout" Target="../slideLayouts/slideLayout3.xml"/><Relationship Id="rId3" Type="http://schemas.openxmlformats.org/officeDocument/2006/relationships/slideLayout" Target="../slideLayouts/slideLayout4.xml"/><Relationship Id="rId4" Type="http://schemas.openxmlformats.org/officeDocument/2006/relationships/slideLayout" Target="../slideLayouts/slideLayout5.xml"/><Relationship Id="rId5" Type="http://schemas.openxmlformats.org/officeDocument/2006/relationships/slideLayout" Target="../slideLayouts/slideLayout6.xml"/><Relationship Id="rId6" Type="http://schemas.openxmlformats.org/officeDocument/2006/relationships/theme" Target="../theme/theme3.xml"/></Relationships>
</file>

<file path=ppt/slideMasters/_rels/slideMaster3.xml.rels><?xml version="1.0" encoding="UTF-8" standalone="yes"?><Relationships xmlns="http://schemas.openxmlformats.org/package/2006/relationships"><Relationship Id="rId1" Type="http://schemas.openxmlformats.org/officeDocument/2006/relationships/image" Target="../media/image2.png"/><Relationship Id="rId2" Type="http://schemas.openxmlformats.org/officeDocument/2006/relationships/slideLayout" Target="../slideLayouts/slideLayout7.xml"/><Relationship Id="rId3" Type="http://schemas.openxmlformats.org/officeDocument/2006/relationships/slideLayout" Target="../slideLayouts/slideLayout8.xml"/><Relationship Id="rId4" Type="http://schemas.openxmlformats.org/officeDocument/2006/relationships/slideLayout" Target="../slideLayouts/slideLayout9.xml"/><Relationship Id="rId5"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9" name="Shape 9"/>
        <p:cNvGrpSpPr/>
        <p:nvPr/>
      </p:nvGrpSpPr>
      <p:grpSpPr>
        <a:xfrm>
          <a:off x="0" y="0"/>
          <a:ext cx="0" cy="0"/>
          <a:chOff x="0" y="0"/>
          <a:chExt cx="0" cy="0"/>
        </a:xfrm>
      </p:grpSpPr>
    </p:spTree>
  </p:cSld>
  <p:clrMap accent1="accent1" accent2="accent2" accent3="accent3" accent4="accent4" accent5="accent5" accent6="accent6" bg1="lt1" bg2="dk2" tx1="dk1" tx2="lt2" folHlink="folHlink" hlink="hlink"/>
  <p:sldLayoutIdLst>
    <p:sldLayoutId id="2147483649" r:id="rId1"/>
    <p:sldLayoutId id="2147483650" r:id="rId2"/>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extLst>
    <p:ext uri="{27BBF7A9-308A-43DC-89C8-2F10F3537804}">
      <p15:sldGuideLst>
        <p15:guide id="1" orient="horz" pos="618">
          <p15:clr>
            <a:srgbClr val="F26B43"/>
          </p15:clr>
        </p15:guide>
        <p15:guide id="2" orient="horz" pos="4020">
          <p15:clr>
            <a:srgbClr val="F26B43"/>
          </p15:clr>
        </p15:guide>
        <p15:guide id="3" orient="horz" pos="3974">
          <p15:clr>
            <a:srgbClr val="F26B43"/>
          </p15:clr>
        </p15:guide>
        <p15:guide id="4" pos="3840">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12" name="Shape 12"/>
        <p:cNvGrpSpPr/>
        <p:nvPr/>
      </p:nvGrpSpPr>
      <p:grpSpPr>
        <a:xfrm>
          <a:off x="0" y="0"/>
          <a:ext cx="0" cy="0"/>
          <a:chOff x="0" y="0"/>
          <a:chExt cx="0" cy="0"/>
        </a:xfrm>
      </p:grpSpPr>
      <p:pic>
        <p:nvPicPr>
          <p:cNvPr id="13" name="Google Shape;13;p13"/>
          <p:cNvPicPr preferRelativeResize="0"/>
          <p:nvPr/>
        </p:nvPicPr>
        <p:blipFill rotWithShape="1">
          <a:blip r:embed="rId1">
            <a:alphaModFix/>
          </a:blip>
          <a:srcRect b="0" l="0" r="0" t="0"/>
          <a:stretch/>
        </p:blipFill>
        <p:spPr>
          <a:xfrm>
            <a:off x="226741" y="66594"/>
            <a:ext cx="1206406" cy="844515"/>
          </a:xfrm>
          <a:prstGeom prst="rect">
            <a:avLst/>
          </a:prstGeom>
          <a:noFill/>
          <a:ln>
            <a:noFill/>
          </a:ln>
        </p:spPr>
      </p:pic>
    </p:spTree>
  </p:cSld>
  <p:clrMap accent1="accent1" accent2="accent2" accent3="accent3" accent4="accent4" accent5="accent5" accent6="accent6" bg1="lt1" bg2="dk2" tx1="dk1" tx2="lt2" folHlink="folHlink" hlink="hlink"/>
  <p:sldLayoutIdLst>
    <p:sldLayoutId id="2147483652" r:id="rId2"/>
    <p:sldLayoutId id="2147483653" r:id="rId3"/>
    <p:sldLayoutId id="2147483654" r:id="rId4"/>
    <p:sldLayoutId id="2147483655" r:id="rId5"/>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extLst>
    <p:ext uri="{27BBF7A9-308A-43DC-89C8-2F10F3537804}">
      <p15:sldGuideLst>
        <p15:guide id="1" orient="horz" pos="618">
          <p15:clr>
            <a:srgbClr val="F26B43"/>
          </p15:clr>
        </p15:guide>
        <p15:guide id="2" orient="horz" pos="4020">
          <p15:clr>
            <a:srgbClr val="F26B43"/>
          </p15:clr>
        </p15:guide>
        <p15:guide id="3" orient="horz" pos="3974">
          <p15:clr>
            <a:srgbClr val="F26B43"/>
          </p15:clr>
        </p15:guide>
        <p15:guide id="4" pos="3840">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3" name="Shape 23"/>
        <p:cNvGrpSpPr/>
        <p:nvPr/>
      </p:nvGrpSpPr>
      <p:grpSpPr>
        <a:xfrm>
          <a:off x="0" y="0"/>
          <a:ext cx="0" cy="0"/>
          <a:chOff x="0" y="0"/>
          <a:chExt cx="0" cy="0"/>
        </a:xfrm>
      </p:grpSpPr>
      <p:pic>
        <p:nvPicPr>
          <p:cNvPr id="24" name="Google Shape;24;p18"/>
          <p:cNvPicPr preferRelativeResize="0"/>
          <p:nvPr/>
        </p:nvPicPr>
        <p:blipFill rotWithShape="1">
          <a:blip r:embed="rId1">
            <a:alphaModFix/>
          </a:blip>
          <a:srcRect b="0" l="0" r="0" t="0"/>
          <a:stretch/>
        </p:blipFill>
        <p:spPr>
          <a:xfrm>
            <a:off x="11359661" y="6308725"/>
            <a:ext cx="674466" cy="450907"/>
          </a:xfrm>
          <a:prstGeom prst="rect">
            <a:avLst/>
          </a:prstGeom>
          <a:noFill/>
          <a:ln>
            <a:noFill/>
          </a:ln>
        </p:spPr>
      </p:pic>
    </p:spTree>
  </p:cSld>
  <p:clrMap accent1="accent1" accent2="accent2" accent3="accent3" accent4="accent4" accent5="accent5" accent6="accent6" bg1="lt1" bg2="dk2" tx1="dk1" tx2="lt2" folHlink="folHlink" hlink="hlink"/>
  <p:sldLayoutIdLst>
    <p:sldLayoutId id="2147483657" r:id="rId2"/>
    <p:sldLayoutId id="2147483658" r:id="rId3"/>
    <p:sldLayoutId id="2147483659" r:id="rId4"/>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extLst>
    <p:ext uri="{27BBF7A9-308A-43DC-89C8-2F10F3537804}">
      <p15:sldGuideLst>
        <p15:guide id="1" orient="horz" pos="618">
          <p15:clr>
            <a:srgbClr val="F26B43"/>
          </p15:clr>
        </p15:guide>
        <p15:guide id="2" orient="horz" pos="4020">
          <p15:clr>
            <a:srgbClr val="F26B43"/>
          </p15:clr>
        </p15:guide>
        <p15:guide id="3" orient="horz" pos="3974">
          <p15:clr>
            <a:srgbClr val="F26B43"/>
          </p15:clr>
        </p15:guide>
        <p15:guide id="4" pos="3840">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5.png"/><Relationship Id="rId4" Type="http://schemas.openxmlformats.org/officeDocument/2006/relationships/image" Target="../media/image1.jp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4.png"/><Relationship Id="rId4" Type="http://schemas.openxmlformats.org/officeDocument/2006/relationships/image" Target="../media/image6.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 Id="rId3" Type="http://schemas.openxmlformats.org/officeDocument/2006/relationships/image" Target="../media/image6.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4.xml"/><Relationship Id="rId3" Type="http://schemas.openxmlformats.org/officeDocument/2006/relationships/image" Target="../media/image8.png"/><Relationship Id="rId4" Type="http://schemas.openxmlformats.org/officeDocument/2006/relationships/image" Target="../media/image6.png"/><Relationship Id="rId5" Type="http://schemas.openxmlformats.org/officeDocument/2006/relationships/hyperlink" Target="https://www.truthmedia.gr/en/blog/e-shop/top-10-benefits-online-shopping" TargetMode="Externa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5.xml"/><Relationship Id="rId3" Type="http://schemas.openxmlformats.org/officeDocument/2006/relationships/image" Target="../media/image9.png"/><Relationship Id="rId4" Type="http://schemas.openxmlformats.org/officeDocument/2006/relationships/image" Target="../media/image10.png"/><Relationship Id="rId5" Type="http://schemas.openxmlformats.org/officeDocument/2006/relationships/image" Target="../media/image11.png"/><Relationship Id="rId6" Type="http://schemas.openxmlformats.org/officeDocument/2006/relationships/image" Target="../media/image12.png"/><Relationship Id="rId7" Type="http://schemas.openxmlformats.org/officeDocument/2006/relationships/image" Target="../media/image14.png"/><Relationship Id="rId8" Type="http://schemas.openxmlformats.org/officeDocument/2006/relationships/image" Target="../media/image6.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6.xml"/><Relationship Id="rId3" Type="http://schemas.openxmlformats.org/officeDocument/2006/relationships/image" Target="../media/image6.png"/><Relationship Id="rId4" Type="http://schemas.openxmlformats.org/officeDocument/2006/relationships/image" Target="../media/image13.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7.xml"/><Relationship Id="rId3" Type="http://schemas.openxmlformats.org/officeDocument/2006/relationships/image" Target="../media/image12.png"/><Relationship Id="rId4" Type="http://schemas.openxmlformats.org/officeDocument/2006/relationships/image" Target="../media/image10.png"/><Relationship Id="rId5" Type="http://schemas.openxmlformats.org/officeDocument/2006/relationships/image" Target="../media/image6.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8.xml"/><Relationship Id="rId3" Type="http://schemas.openxmlformats.org/officeDocument/2006/relationships/image" Target="../media/image11.png"/><Relationship Id="rId4" Type="http://schemas.openxmlformats.org/officeDocument/2006/relationships/image" Target="../media/image6.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9.xml"/><Relationship Id="rId3" Type="http://schemas.openxmlformats.org/officeDocument/2006/relationships/image" Target="../media/image5.png"/><Relationship Id="rId4" Type="http://schemas.openxmlformats.org/officeDocument/2006/relationships/image" Target="../media/image19.jpg"/><Relationship Id="rId11" Type="http://schemas.openxmlformats.org/officeDocument/2006/relationships/image" Target="../media/image26.png"/><Relationship Id="rId10" Type="http://schemas.openxmlformats.org/officeDocument/2006/relationships/image" Target="../media/image25.jpg"/><Relationship Id="rId9" Type="http://schemas.openxmlformats.org/officeDocument/2006/relationships/image" Target="../media/image24.png"/><Relationship Id="rId5" Type="http://schemas.openxmlformats.org/officeDocument/2006/relationships/image" Target="../media/image20.png"/><Relationship Id="rId6" Type="http://schemas.openxmlformats.org/officeDocument/2006/relationships/image" Target="../media/image21.png"/><Relationship Id="rId7" Type="http://schemas.openxmlformats.org/officeDocument/2006/relationships/image" Target="../media/image22.jpg"/><Relationship Id="rId8" Type="http://schemas.openxmlformats.org/officeDocument/2006/relationships/image" Target="../media/image23.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1" name="Shape 31"/>
        <p:cNvGrpSpPr/>
        <p:nvPr/>
      </p:nvGrpSpPr>
      <p:grpSpPr>
        <a:xfrm>
          <a:off x="0" y="0"/>
          <a:ext cx="0" cy="0"/>
          <a:chOff x="0" y="0"/>
          <a:chExt cx="0" cy="0"/>
        </a:xfrm>
      </p:grpSpPr>
      <p:pic>
        <p:nvPicPr>
          <p:cNvPr descr="Uma imagem com água, Turquesa, Verde-azulado, azul&#10;&#10;Descrição gerada automaticamente" id="32" name="Google Shape;32;p1"/>
          <p:cNvPicPr preferRelativeResize="0"/>
          <p:nvPr/>
        </p:nvPicPr>
        <p:blipFill rotWithShape="1">
          <a:blip r:embed="rId3">
            <a:alphaModFix/>
          </a:blip>
          <a:srcRect b="0" l="0" r="0" t="0"/>
          <a:stretch/>
        </p:blipFill>
        <p:spPr>
          <a:xfrm>
            <a:off x="0" y="0"/>
            <a:ext cx="12192000" cy="6858000"/>
          </a:xfrm>
          <a:prstGeom prst="rect">
            <a:avLst/>
          </a:prstGeom>
          <a:noFill/>
          <a:ln>
            <a:noFill/>
          </a:ln>
        </p:spPr>
      </p:pic>
      <p:pic>
        <p:nvPicPr>
          <p:cNvPr id="33" name="Google Shape;33;p1"/>
          <p:cNvPicPr preferRelativeResize="0"/>
          <p:nvPr/>
        </p:nvPicPr>
        <p:blipFill rotWithShape="1">
          <a:blip r:embed="rId4">
            <a:alphaModFix/>
          </a:blip>
          <a:srcRect b="0" l="0" r="0" t="0"/>
          <a:stretch/>
        </p:blipFill>
        <p:spPr>
          <a:xfrm>
            <a:off x="949976" y="-9427"/>
            <a:ext cx="1782671" cy="1247915"/>
          </a:xfrm>
          <a:prstGeom prst="rect">
            <a:avLst/>
          </a:prstGeom>
          <a:noFill/>
          <a:ln>
            <a:noFill/>
          </a:ln>
        </p:spPr>
      </p:pic>
      <p:sp>
        <p:nvSpPr>
          <p:cNvPr id="34" name="Google Shape;34;p1"/>
          <p:cNvSpPr txBox="1"/>
          <p:nvPr/>
        </p:nvSpPr>
        <p:spPr>
          <a:xfrm>
            <a:off x="949974" y="5333944"/>
            <a:ext cx="7022100" cy="13854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800"/>
              <a:buFont typeface="Arial"/>
              <a:buNone/>
            </a:pPr>
            <a:r>
              <a:rPr b="1" lang="en-US" sz="2800">
                <a:solidFill>
                  <a:schemeClr val="lt1"/>
                </a:solidFill>
                <a:latin typeface="Montserrat"/>
                <a:ea typeface="Montserrat"/>
                <a:cs typeface="Montserrat"/>
                <a:sym typeface="Montserrat"/>
              </a:rPr>
              <a:t>UC2 | Confidențialitatea și comoditatea IA</a:t>
            </a:r>
            <a:endParaRPr b="1" sz="2800">
              <a:solidFill>
                <a:schemeClr val="lt1"/>
              </a:solidFill>
              <a:latin typeface="Montserrat"/>
              <a:ea typeface="Montserrat"/>
              <a:cs typeface="Montserrat"/>
              <a:sym typeface="Montserrat"/>
            </a:endParaRPr>
          </a:p>
          <a:p>
            <a:pPr indent="0" lvl="0" marL="0" marR="0" rtl="0" algn="l">
              <a:lnSpc>
                <a:spcPct val="100000"/>
              </a:lnSpc>
              <a:spcBef>
                <a:spcPts val="0"/>
              </a:spcBef>
              <a:spcAft>
                <a:spcPts val="0"/>
              </a:spcAft>
              <a:buClr>
                <a:srgbClr val="000000"/>
              </a:buClr>
              <a:buSzPts val="2800"/>
              <a:buFont typeface="Arial"/>
              <a:buNone/>
            </a:pPr>
            <a:r>
              <a:rPr lang="en-US" sz="2800">
                <a:solidFill>
                  <a:schemeClr val="lt1"/>
                </a:solidFill>
                <a:latin typeface="Montserrat"/>
                <a:ea typeface="Montserrat"/>
                <a:cs typeface="Montserrat"/>
                <a:sym typeface="Montserrat"/>
              </a:rPr>
              <a:t>Studiu de caz</a:t>
            </a:r>
            <a:r>
              <a:rPr b="0" i="0" lang="en-US" sz="2800" u="none" cap="none" strike="noStrike">
                <a:solidFill>
                  <a:schemeClr val="lt1"/>
                </a:solidFill>
                <a:latin typeface="Montserrat"/>
                <a:ea typeface="Montserrat"/>
                <a:cs typeface="Montserrat"/>
                <a:sym typeface="Montserrat"/>
              </a:rPr>
              <a:t> </a:t>
            </a:r>
            <a:endParaRPr b="0" i="0" sz="1400" u="none" cap="none" strike="noStrike">
              <a:solidFill>
                <a:srgbClr val="000000"/>
              </a:solidFill>
              <a:latin typeface="Arial"/>
              <a:ea typeface="Arial"/>
              <a:cs typeface="Arial"/>
              <a:sym typeface="Arial"/>
            </a:endParaRPr>
          </a:p>
        </p:txBody>
      </p:sp>
      <p:sp>
        <p:nvSpPr>
          <p:cNvPr id="35" name="Google Shape;35;p1"/>
          <p:cNvSpPr txBox="1"/>
          <p:nvPr/>
        </p:nvSpPr>
        <p:spPr>
          <a:xfrm>
            <a:off x="949974" y="1815785"/>
            <a:ext cx="7135200" cy="2924400"/>
          </a:xfrm>
          <a:prstGeom prst="rect">
            <a:avLst/>
          </a:prstGeom>
          <a:noFill/>
          <a:ln>
            <a:noFill/>
          </a:ln>
        </p:spPr>
        <p:txBody>
          <a:bodyPr anchorCtr="0" anchor="t" bIns="45700" lIns="91425" spcFirstLastPara="1" rIns="91425" wrap="square" tIns="45700">
            <a:spAutoFit/>
          </a:bodyPr>
          <a:lstStyle/>
          <a:p>
            <a:pPr indent="0" lvl="0" marL="0" rtl="0" algn="l">
              <a:spcBef>
                <a:spcPts val="0"/>
              </a:spcBef>
              <a:spcAft>
                <a:spcPts val="0"/>
              </a:spcAft>
              <a:buClr>
                <a:schemeClr val="dk1"/>
              </a:buClr>
              <a:buFont typeface="Arial"/>
              <a:buNone/>
            </a:pPr>
            <a:r>
              <a:rPr b="1" lang="en-US" sz="3200">
                <a:solidFill>
                  <a:schemeClr val="lt1"/>
                </a:solidFill>
                <a:latin typeface="Montserrat"/>
                <a:ea typeface="Montserrat"/>
                <a:cs typeface="Montserrat"/>
                <a:sym typeface="Montserrat"/>
              </a:rPr>
              <a:t>Fundamentele algoritmice și etica în IA: de la teorie la practică</a:t>
            </a:r>
            <a:endParaRPr b="1" sz="3200">
              <a:solidFill>
                <a:schemeClr val="lt1"/>
              </a:solidFill>
              <a:latin typeface="Montserrat"/>
              <a:ea typeface="Montserrat"/>
              <a:cs typeface="Montserrat"/>
              <a:sym typeface="Montserrat"/>
            </a:endParaRPr>
          </a:p>
          <a:p>
            <a:pPr indent="0" lvl="0" marL="0" marR="0" rtl="0" algn="l">
              <a:lnSpc>
                <a:spcPct val="100000"/>
              </a:lnSpc>
              <a:spcBef>
                <a:spcPts val="0"/>
              </a:spcBef>
              <a:spcAft>
                <a:spcPts val="0"/>
              </a:spcAft>
              <a:buClr>
                <a:srgbClr val="000000"/>
              </a:buClr>
              <a:buSzPts val="3200"/>
              <a:buFont typeface="Arial"/>
              <a:buNone/>
            </a:pPr>
            <a:r>
              <a:t/>
            </a:r>
            <a:endParaRPr b="1" i="0" sz="3200" u="none" cap="none" strike="noStrike">
              <a:solidFill>
                <a:schemeClr val="lt1"/>
              </a:solidFill>
              <a:latin typeface="Montserrat"/>
              <a:ea typeface="Montserrat"/>
              <a:cs typeface="Montserrat"/>
              <a:sym typeface="Montserrat"/>
            </a:endParaRPr>
          </a:p>
          <a:p>
            <a:pPr indent="0" lvl="0" marL="0" marR="0" rtl="0" algn="l">
              <a:lnSpc>
                <a:spcPct val="100000"/>
              </a:lnSpc>
              <a:spcBef>
                <a:spcPts val="0"/>
              </a:spcBef>
              <a:spcAft>
                <a:spcPts val="0"/>
              </a:spcAft>
              <a:buClr>
                <a:srgbClr val="000000"/>
              </a:buClr>
              <a:buSzPts val="2800"/>
              <a:buFont typeface="Arial"/>
              <a:buNone/>
            </a:pPr>
            <a:r>
              <a:rPr lang="en-US" sz="2800">
                <a:solidFill>
                  <a:srgbClr val="004E8B"/>
                </a:solidFill>
                <a:latin typeface="Montserrat"/>
                <a:ea typeface="Montserrat"/>
                <a:cs typeface="Montserrat"/>
                <a:sym typeface="Montserrat"/>
              </a:rPr>
              <a:t>Set de instrumente pentru sesiuni sincrone</a:t>
            </a:r>
            <a:r>
              <a:rPr b="0" i="0" lang="en-US" sz="2800" u="none" cap="none" strike="noStrike">
                <a:solidFill>
                  <a:srgbClr val="004E8B"/>
                </a:solidFill>
                <a:latin typeface="Montserrat"/>
                <a:ea typeface="Montserrat"/>
                <a:cs typeface="Montserrat"/>
                <a:sym typeface="Montserrat"/>
              </a:rPr>
              <a:t>  </a:t>
            </a:r>
            <a:endParaRPr b="0" i="0" sz="2800" u="none" cap="none" strike="noStrike">
              <a:solidFill>
                <a:srgbClr val="004E8B"/>
              </a:solidFill>
              <a:latin typeface="Montserrat"/>
              <a:ea typeface="Montserrat"/>
              <a:cs typeface="Montserrat"/>
              <a:sym typeface="Montserrat"/>
            </a:endParaRPr>
          </a:p>
        </p:txBody>
      </p:sp>
      <p:sp>
        <p:nvSpPr>
          <p:cNvPr id="36" name="Google Shape;36;p1"/>
          <p:cNvSpPr txBox="1"/>
          <p:nvPr/>
        </p:nvSpPr>
        <p:spPr>
          <a:xfrm>
            <a:off x="7348382" y="6390980"/>
            <a:ext cx="4040400" cy="253800"/>
          </a:xfrm>
          <a:prstGeom prst="rect">
            <a:avLst/>
          </a:prstGeom>
          <a:noFill/>
          <a:ln>
            <a:noFill/>
          </a:ln>
        </p:spPr>
        <p:txBody>
          <a:bodyPr anchorCtr="0" anchor="t" bIns="45700" lIns="91425" spcFirstLastPara="1" rIns="91425" wrap="square" tIns="45700">
            <a:spAutoFit/>
          </a:bodyPr>
          <a:lstStyle/>
          <a:p>
            <a:pPr indent="0" lvl="0" marL="0" marR="0" rtl="0" algn="r">
              <a:lnSpc>
                <a:spcPct val="100000"/>
              </a:lnSpc>
              <a:spcBef>
                <a:spcPts val="0"/>
              </a:spcBef>
              <a:spcAft>
                <a:spcPts val="0"/>
              </a:spcAft>
              <a:buClr>
                <a:schemeClr val="lt1"/>
              </a:buClr>
              <a:buSzPts val="1050"/>
              <a:buFont typeface="Montserrat"/>
              <a:buNone/>
            </a:pPr>
            <a:r>
              <a:rPr lang="en-US" sz="1050">
                <a:solidFill>
                  <a:schemeClr val="lt1"/>
                </a:solidFill>
                <a:latin typeface="Montserrat"/>
                <a:ea typeface="Montserrat"/>
                <a:cs typeface="Montserrat"/>
                <a:sym typeface="Montserrat"/>
              </a:rPr>
              <a:t>Număr proiect</a:t>
            </a:r>
            <a:r>
              <a:rPr b="0" i="0" lang="en-US" sz="1050" u="none" cap="none" strike="noStrike">
                <a:solidFill>
                  <a:schemeClr val="lt1"/>
                </a:solidFill>
                <a:latin typeface="Montserrat"/>
                <a:ea typeface="Montserrat"/>
                <a:cs typeface="Montserrat"/>
                <a:sym typeface="Montserrat"/>
              </a:rPr>
              <a:t> | 2022-1-ES01-KA220-HED-000085257</a:t>
            </a:r>
            <a:endParaRPr b="0" i="0" sz="1050" u="none" cap="none" strike="noStrike">
              <a:solidFill>
                <a:schemeClr val="lt1"/>
              </a:solidFill>
              <a:latin typeface="Montserrat"/>
              <a:ea typeface="Montserrat"/>
              <a:cs typeface="Montserrat"/>
              <a:sym typeface="Montserrat"/>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0" name="Shape 40"/>
        <p:cNvGrpSpPr/>
        <p:nvPr/>
      </p:nvGrpSpPr>
      <p:grpSpPr>
        <a:xfrm>
          <a:off x="0" y="0"/>
          <a:ext cx="0" cy="0"/>
          <a:chOff x="0" y="0"/>
          <a:chExt cx="0" cy="0"/>
        </a:xfrm>
      </p:grpSpPr>
      <p:sp>
        <p:nvSpPr>
          <p:cNvPr id="41" name="Google Shape;41;p2"/>
          <p:cNvSpPr txBox="1"/>
          <p:nvPr/>
        </p:nvSpPr>
        <p:spPr>
          <a:xfrm>
            <a:off x="0" y="519451"/>
            <a:ext cx="12192000" cy="461624"/>
          </a:xfrm>
          <a:prstGeom prst="rect">
            <a:avLst/>
          </a:prstGeom>
          <a:noFill/>
          <a:ln>
            <a:noFill/>
          </a:ln>
        </p:spPr>
        <p:txBody>
          <a:bodyPr anchorCtr="0" anchor="t" bIns="45700" lIns="91425" spcFirstLastPara="1" rIns="91425" wrap="square" tIns="45700">
            <a:spAutoFit/>
          </a:bodyPr>
          <a:lstStyle/>
          <a:p>
            <a:pPr indent="0" lvl="0" marL="0" rtl="0" algn="ctr">
              <a:spcBef>
                <a:spcPts val="0"/>
              </a:spcBef>
              <a:spcAft>
                <a:spcPts val="0"/>
              </a:spcAft>
              <a:buClr>
                <a:schemeClr val="dk1"/>
              </a:buClr>
              <a:buSzPts val="2400"/>
              <a:buFont typeface="Arial"/>
              <a:buNone/>
            </a:pPr>
            <a:r>
              <a:rPr lang="en-US" sz="2400">
                <a:solidFill>
                  <a:srgbClr val="00D4FB"/>
                </a:solidFill>
                <a:latin typeface="Montserrat"/>
                <a:ea typeface="Montserrat"/>
                <a:cs typeface="Montserrat"/>
                <a:sym typeface="Montserrat"/>
              </a:rPr>
              <a:t>Studiu de caz</a:t>
            </a:r>
            <a:endParaRPr b="0" i="0" sz="2400" u="none" cap="none" strike="noStrike">
              <a:solidFill>
                <a:srgbClr val="00D4FB"/>
              </a:solidFill>
              <a:latin typeface="Montserrat"/>
              <a:ea typeface="Montserrat"/>
              <a:cs typeface="Montserrat"/>
              <a:sym typeface="Montserrat"/>
            </a:endParaRPr>
          </a:p>
        </p:txBody>
      </p:sp>
      <p:grpSp>
        <p:nvGrpSpPr>
          <p:cNvPr id="42" name="Google Shape;42;p2"/>
          <p:cNvGrpSpPr/>
          <p:nvPr/>
        </p:nvGrpSpPr>
        <p:grpSpPr>
          <a:xfrm>
            <a:off x="0" y="2179783"/>
            <a:ext cx="12192000" cy="3315706"/>
            <a:chOff x="0" y="2179783"/>
            <a:chExt cx="12192000" cy="3315706"/>
          </a:xfrm>
        </p:grpSpPr>
        <p:sp>
          <p:nvSpPr>
            <p:cNvPr id="43" name="Google Shape;43;p2"/>
            <p:cNvSpPr/>
            <p:nvPr/>
          </p:nvSpPr>
          <p:spPr>
            <a:xfrm>
              <a:off x="0" y="2179783"/>
              <a:ext cx="12192000" cy="3315706"/>
            </a:xfrm>
            <a:prstGeom prst="rect">
              <a:avLst/>
            </a:prstGeom>
            <a:solidFill>
              <a:srgbClr val="39C9DC"/>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chemeClr val="lt1"/>
                </a:buClr>
                <a:buSzPts val="1800"/>
                <a:buFont typeface="Montserrat"/>
                <a:buNone/>
              </a:pPr>
              <a:r>
                <a:rPr b="0" i="0" lang="en-US" sz="1800" u="none" cap="none" strike="noStrike">
                  <a:solidFill>
                    <a:schemeClr val="lt1"/>
                  </a:solidFill>
                  <a:latin typeface="Montserrat"/>
                  <a:ea typeface="Montserrat"/>
                  <a:cs typeface="Montserrat"/>
                  <a:sym typeface="Montserrat"/>
                </a:rPr>
                <a:t>INSERT IMAGE HERE…</a:t>
              </a:r>
              <a:endParaRPr b="0" i="0" sz="1800" u="none" cap="none" strike="noStrike">
                <a:solidFill>
                  <a:schemeClr val="lt1"/>
                </a:solidFill>
                <a:latin typeface="Montserrat"/>
                <a:ea typeface="Montserrat"/>
                <a:cs typeface="Montserrat"/>
                <a:sym typeface="Montserrat"/>
              </a:endParaRPr>
            </a:p>
          </p:txBody>
        </p:sp>
        <p:pic>
          <p:nvPicPr>
            <p:cNvPr descr="Três amigos a estudar no café" id="44" name="Google Shape;44;p2"/>
            <p:cNvPicPr preferRelativeResize="0"/>
            <p:nvPr/>
          </p:nvPicPr>
          <p:blipFill rotWithShape="1">
            <a:blip r:embed="rId3">
              <a:alphaModFix/>
            </a:blip>
            <a:srcRect b="0" l="0" r="0" t="0"/>
            <a:stretch/>
          </p:blipFill>
          <p:spPr>
            <a:xfrm>
              <a:off x="3524435" y="2180187"/>
              <a:ext cx="4971494" cy="3313520"/>
            </a:xfrm>
            <a:prstGeom prst="rect">
              <a:avLst/>
            </a:prstGeom>
            <a:noFill/>
            <a:ln>
              <a:noFill/>
            </a:ln>
          </p:spPr>
        </p:pic>
      </p:grpSp>
      <p:sp>
        <p:nvSpPr>
          <p:cNvPr id="45" name="Google Shape;45;p2"/>
          <p:cNvSpPr txBox="1"/>
          <p:nvPr/>
        </p:nvSpPr>
        <p:spPr>
          <a:xfrm>
            <a:off x="5288105" y="6596959"/>
            <a:ext cx="6100500" cy="230700"/>
          </a:xfrm>
          <a:prstGeom prst="rect">
            <a:avLst/>
          </a:prstGeom>
          <a:noFill/>
          <a:ln>
            <a:noFill/>
          </a:ln>
        </p:spPr>
        <p:txBody>
          <a:bodyPr anchorCtr="0" anchor="t" bIns="45700" lIns="91425" spcFirstLastPara="1" rIns="91425" wrap="square" tIns="45700">
            <a:spAutoFit/>
          </a:bodyPr>
          <a:lstStyle/>
          <a:p>
            <a:pPr indent="0" lvl="0" marL="0" rtl="0" algn="r">
              <a:spcBef>
                <a:spcPts val="0"/>
              </a:spcBef>
              <a:spcAft>
                <a:spcPts val="0"/>
              </a:spcAft>
              <a:buClr>
                <a:schemeClr val="dk1"/>
              </a:buClr>
              <a:buFont typeface="Arial"/>
              <a:buNone/>
            </a:pPr>
            <a:r>
              <a:rPr lang="en-US" sz="900">
                <a:solidFill>
                  <a:srgbClr val="BFBFBF"/>
                </a:solidFill>
                <a:latin typeface="Montserrat"/>
                <a:ea typeface="Montserrat"/>
                <a:cs typeface="Montserrat"/>
                <a:sym typeface="Montserrat"/>
              </a:rPr>
              <a:t>UC2 | Confidențialitatea și comoditatea IA</a:t>
            </a:r>
            <a:endParaRPr sz="900">
              <a:solidFill>
                <a:srgbClr val="BFBFBF"/>
              </a:solidFill>
              <a:latin typeface="Montserrat"/>
              <a:ea typeface="Montserrat"/>
              <a:cs typeface="Montserrat"/>
              <a:sym typeface="Montserrat"/>
            </a:endParaRPr>
          </a:p>
        </p:txBody>
      </p:sp>
      <p:pic>
        <p:nvPicPr>
          <p:cNvPr id="46" name="Google Shape;46;p2"/>
          <p:cNvPicPr preferRelativeResize="0"/>
          <p:nvPr/>
        </p:nvPicPr>
        <p:blipFill rotWithShape="1">
          <a:blip r:embed="rId4">
            <a:alphaModFix/>
          </a:blip>
          <a:srcRect b="0" l="0" r="0" t="0"/>
          <a:stretch/>
        </p:blipFill>
        <p:spPr>
          <a:xfrm rot="-5400000">
            <a:off x="10893425" y="6935418"/>
            <a:ext cx="1438275" cy="447675"/>
          </a:xfrm>
          <a:prstGeom prst="rect">
            <a:avLst/>
          </a:prstGeom>
          <a:noFill/>
          <a:ln>
            <a:noFill/>
          </a:ln>
        </p:spPr>
      </p:pic>
      <p:sp>
        <p:nvSpPr>
          <p:cNvPr id="47" name="Google Shape;47;p2"/>
          <p:cNvSpPr txBox="1"/>
          <p:nvPr/>
        </p:nvSpPr>
        <p:spPr>
          <a:xfrm>
            <a:off x="11388724" y="6605491"/>
            <a:ext cx="447675" cy="246221"/>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1000"/>
              <a:buFont typeface="Arial"/>
              <a:buNone/>
            </a:pPr>
            <a:r>
              <a:rPr b="0" i="0" lang="en-US" sz="1000" u="none" cap="none" strike="noStrike">
                <a:solidFill>
                  <a:srgbClr val="7F7F7F"/>
                </a:solidFill>
                <a:latin typeface="Montserrat"/>
                <a:ea typeface="Montserrat"/>
                <a:cs typeface="Montserrat"/>
                <a:sym typeface="Montserrat"/>
              </a:rPr>
              <a:t>1</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4" name="Shape 54"/>
        <p:cNvGrpSpPr/>
        <p:nvPr/>
      </p:nvGrpSpPr>
      <p:grpSpPr>
        <a:xfrm>
          <a:off x="0" y="0"/>
          <a:ext cx="0" cy="0"/>
          <a:chOff x="0" y="0"/>
          <a:chExt cx="0" cy="0"/>
        </a:xfrm>
      </p:grpSpPr>
      <p:graphicFrame>
        <p:nvGraphicFramePr>
          <p:cNvPr id="55" name="Google Shape;55;p3"/>
          <p:cNvGraphicFramePr/>
          <p:nvPr/>
        </p:nvGraphicFramePr>
        <p:xfrm>
          <a:off x="545757" y="1793412"/>
          <a:ext cx="3000000" cy="3000000"/>
        </p:xfrm>
        <a:graphic>
          <a:graphicData uri="http://schemas.openxmlformats.org/drawingml/2006/table">
            <a:tbl>
              <a:tblPr bandRow="1" firstRow="1">
                <a:noFill/>
                <a:tableStyleId>{67655AF0-4A90-498A-A7F7-CFAE4516D427}</a:tableStyleId>
              </a:tblPr>
              <a:tblGrid>
                <a:gridCol w="2591150"/>
                <a:gridCol w="5715000"/>
                <a:gridCol w="2760650"/>
              </a:tblGrid>
              <a:tr h="370850">
                <a:tc>
                  <a:txBody>
                    <a:bodyPr/>
                    <a:lstStyle/>
                    <a:p>
                      <a:pPr indent="0" lvl="0" marL="0" marR="0" rtl="0" algn="l">
                        <a:lnSpc>
                          <a:spcPct val="100000"/>
                        </a:lnSpc>
                        <a:spcBef>
                          <a:spcPts val="0"/>
                        </a:spcBef>
                        <a:spcAft>
                          <a:spcPts val="0"/>
                        </a:spcAft>
                        <a:buClr>
                          <a:srgbClr val="000000"/>
                        </a:buClr>
                        <a:buSzPts val="1100"/>
                        <a:buFont typeface="Arial"/>
                        <a:buNone/>
                      </a:pPr>
                      <a:r>
                        <a:t/>
                      </a:r>
                      <a:endParaRPr sz="1100" u="none" cap="none" strike="noStrike">
                        <a:latin typeface="Montserrat"/>
                        <a:ea typeface="Montserrat"/>
                        <a:cs typeface="Montserrat"/>
                        <a:sym typeface="Montserrat"/>
                      </a:endParaRPr>
                    </a:p>
                  </a:txBody>
                  <a:tcPr marT="45725" marB="45725" marR="91450" marL="91450">
                    <a:lnB cap="flat" cmpd="sng" w="12700">
                      <a:solidFill>
                        <a:srgbClr val="FFFFFF"/>
                      </a:solidFill>
                      <a:prstDash val="solid"/>
                      <a:round/>
                      <a:headEnd len="sm" w="sm" type="none"/>
                      <a:tailEnd len="sm" w="sm" type="none"/>
                    </a:lnB>
                    <a:solidFill>
                      <a:srgbClr val="00D4FB"/>
                    </a:solidFill>
                  </a:tcPr>
                </a:tc>
                <a:tc>
                  <a:txBody>
                    <a:bodyPr/>
                    <a:lstStyle/>
                    <a:p>
                      <a:pPr indent="0" lvl="0" marL="0" rtl="0" algn="l">
                        <a:spcBef>
                          <a:spcPts val="0"/>
                        </a:spcBef>
                        <a:spcAft>
                          <a:spcPts val="0"/>
                        </a:spcAft>
                        <a:buClr>
                          <a:schemeClr val="dk1"/>
                        </a:buClr>
                        <a:buSzPts val="1000"/>
                        <a:buFont typeface="Arial"/>
                        <a:buNone/>
                      </a:pPr>
                      <a:r>
                        <a:rPr lang="en-US" sz="1100">
                          <a:latin typeface="Montserrat"/>
                          <a:ea typeface="Montserrat"/>
                          <a:cs typeface="Montserrat"/>
                          <a:sym typeface="Montserrat"/>
                        </a:rPr>
                        <a:t>Descriere</a:t>
                      </a:r>
                      <a:endParaRPr sz="1100" u="none" cap="none" strike="noStrike">
                        <a:latin typeface="Montserrat"/>
                        <a:ea typeface="Montserrat"/>
                        <a:cs typeface="Montserrat"/>
                        <a:sym typeface="Montserrat"/>
                      </a:endParaRPr>
                    </a:p>
                  </a:txBody>
                  <a:tcPr marT="45725" marB="45725" marR="91450" marL="91450">
                    <a:solidFill>
                      <a:srgbClr val="00D4FB"/>
                    </a:solidFill>
                  </a:tcPr>
                </a:tc>
                <a:tc>
                  <a:txBody>
                    <a:bodyPr/>
                    <a:lstStyle/>
                    <a:p>
                      <a:pPr indent="0" lvl="0" marL="0" rtl="0" algn="l">
                        <a:spcBef>
                          <a:spcPts val="0"/>
                        </a:spcBef>
                        <a:spcAft>
                          <a:spcPts val="0"/>
                        </a:spcAft>
                        <a:buClr>
                          <a:schemeClr val="dk1"/>
                        </a:buClr>
                        <a:buSzPts val="1000"/>
                        <a:buFont typeface="Arial"/>
                        <a:buNone/>
                      </a:pPr>
                      <a:r>
                        <a:rPr lang="en-US" sz="1000">
                          <a:latin typeface="Montserrat"/>
                          <a:ea typeface="Montserrat"/>
                          <a:cs typeface="Montserrat"/>
                          <a:sym typeface="Montserrat"/>
                        </a:rPr>
                        <a:t>Comentarii</a:t>
                      </a:r>
                      <a:endParaRPr sz="1100" u="none" cap="none" strike="noStrike">
                        <a:latin typeface="Montserrat"/>
                        <a:ea typeface="Montserrat"/>
                        <a:cs typeface="Montserrat"/>
                        <a:sym typeface="Montserrat"/>
                      </a:endParaRPr>
                    </a:p>
                  </a:txBody>
                  <a:tcPr marT="45725" marB="45725" marR="91450" marL="91450">
                    <a:solidFill>
                      <a:srgbClr val="00D4FB"/>
                    </a:solidFill>
                  </a:tcPr>
                </a:tc>
              </a:tr>
              <a:tr h="157175">
                <a:tc>
                  <a:txBody>
                    <a:bodyPr/>
                    <a:lstStyle/>
                    <a:p>
                      <a:pPr indent="0" lvl="0" marL="0" rtl="0" algn="l">
                        <a:lnSpc>
                          <a:spcPct val="115000"/>
                        </a:lnSpc>
                        <a:spcBef>
                          <a:spcPts val="1200"/>
                        </a:spcBef>
                        <a:spcAft>
                          <a:spcPts val="1200"/>
                        </a:spcAft>
                        <a:buClr>
                          <a:srgbClr val="000000"/>
                        </a:buClr>
                        <a:buSzPts val="1100"/>
                        <a:buFont typeface="Arial"/>
                        <a:buNone/>
                      </a:pPr>
                      <a:r>
                        <a:rPr lang="en-US" sz="1100">
                          <a:solidFill>
                            <a:srgbClr val="7F7F7F"/>
                          </a:solidFill>
                          <a:latin typeface="Montserrat"/>
                          <a:ea typeface="Montserrat"/>
                          <a:cs typeface="Montserrat"/>
                          <a:sym typeface="Montserrat"/>
                        </a:rPr>
                        <a:t>Descrierea sarcinii</a:t>
                      </a:r>
                      <a:endParaRPr sz="1100" u="none" cap="none" strike="noStrike">
                        <a:solidFill>
                          <a:srgbClr val="7F7F7F"/>
                        </a:solidFill>
                        <a:latin typeface="Montserrat"/>
                        <a:ea typeface="Montserrat"/>
                        <a:cs typeface="Montserrat"/>
                        <a:sym typeface="Montserrat"/>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38100">
                      <a:solidFill>
                        <a:srgbClr val="FFFFFF"/>
                      </a:solidFill>
                      <a:prstDash val="solid"/>
                      <a:round/>
                      <a:headEnd len="sm" w="sm" type="none"/>
                      <a:tailEnd len="sm" w="sm" type="none"/>
                    </a:lnB>
                    <a:solidFill>
                      <a:srgbClr val="E0E0E0"/>
                    </a:solidFill>
                  </a:tcPr>
                </a:tc>
                <a:tc>
                  <a:txBody>
                    <a:bodyPr/>
                    <a:lstStyle/>
                    <a:p>
                      <a:pPr indent="0" lvl="0" marL="0" rtl="0" algn="l">
                        <a:spcBef>
                          <a:spcPts val="0"/>
                        </a:spcBef>
                        <a:spcAft>
                          <a:spcPts val="0"/>
                        </a:spcAft>
                        <a:buClr>
                          <a:schemeClr val="dk1"/>
                        </a:buClr>
                        <a:buSzPts val="1100"/>
                        <a:buFont typeface="Arial"/>
                        <a:buNone/>
                      </a:pPr>
                      <a:r>
                        <a:rPr lang="en-US" sz="1100">
                          <a:latin typeface="Montserrat"/>
                          <a:ea typeface="Montserrat"/>
                          <a:cs typeface="Montserrat"/>
                          <a:sym typeface="Montserrat"/>
                        </a:rPr>
                        <a:t>Această sesiune are ca scop să ajute elevii să înțeleagă fundamentele confidențialității și comodității, în special în activitățile cotidiene, cum ar fi dispozitivele inteligente pentru casă, aplicațiile mobile și cumpărăturile online. Va include discuții interactive, reflecții și activități pentru consolidarea cunoștințelor.</a:t>
                      </a:r>
                      <a:endParaRPr sz="1100">
                        <a:latin typeface="Montserrat"/>
                        <a:ea typeface="Montserrat"/>
                        <a:cs typeface="Montserrat"/>
                        <a:sym typeface="Montserrat"/>
                      </a:endParaRPr>
                    </a:p>
                  </a:txBody>
                  <a:tcPr marT="45725" marB="45725" marR="91450" marL="91450">
                    <a:lnL cap="flat" cmpd="sng" w="12700">
                      <a:solidFill>
                        <a:srgbClr val="FFFFFF"/>
                      </a:solidFill>
                      <a:prstDash val="solid"/>
                      <a:round/>
                      <a:headEnd len="sm" w="sm" type="none"/>
                      <a:tailEnd len="sm" w="sm" type="none"/>
                    </a:lnL>
                  </a:tcPr>
                </a:tc>
                <a:tc>
                  <a:txBody>
                    <a:bodyPr/>
                    <a:lstStyle/>
                    <a:p>
                      <a:pPr indent="0" lvl="0" marL="0" marR="0" rtl="0" algn="l">
                        <a:lnSpc>
                          <a:spcPct val="100000"/>
                        </a:lnSpc>
                        <a:spcBef>
                          <a:spcPts val="0"/>
                        </a:spcBef>
                        <a:spcAft>
                          <a:spcPts val="0"/>
                        </a:spcAft>
                        <a:buClr>
                          <a:srgbClr val="000000"/>
                        </a:buClr>
                        <a:buSzPts val="1100"/>
                        <a:buFont typeface="Arial"/>
                        <a:buNone/>
                      </a:pPr>
                      <a:r>
                        <a:t/>
                      </a:r>
                      <a:endParaRPr sz="1100" u="none" cap="none" strike="noStrike">
                        <a:latin typeface="Montserrat"/>
                        <a:ea typeface="Montserrat"/>
                        <a:cs typeface="Montserrat"/>
                        <a:sym typeface="Montserrat"/>
                      </a:endParaRPr>
                    </a:p>
                  </a:txBody>
                  <a:tcPr marT="45725" marB="45725" marR="91450" marL="91450"/>
                </a:tc>
              </a:tr>
              <a:tr h="370850">
                <a:tc>
                  <a:txBody>
                    <a:bodyPr/>
                    <a:lstStyle/>
                    <a:p>
                      <a:pPr indent="0" lvl="0" marL="0" rtl="0" algn="l">
                        <a:spcBef>
                          <a:spcPts val="0"/>
                        </a:spcBef>
                        <a:spcAft>
                          <a:spcPts val="0"/>
                        </a:spcAft>
                        <a:buClr>
                          <a:srgbClr val="000000"/>
                        </a:buClr>
                        <a:buSzPts val="1000"/>
                        <a:buFont typeface="Montserrat"/>
                        <a:buNone/>
                      </a:pPr>
                      <a:r>
                        <a:rPr lang="en-US" sz="1100">
                          <a:solidFill>
                            <a:srgbClr val="7F7F7F"/>
                          </a:solidFill>
                          <a:latin typeface="Montserrat"/>
                          <a:ea typeface="Montserrat"/>
                          <a:cs typeface="Montserrat"/>
                          <a:sym typeface="Montserrat"/>
                        </a:rPr>
                        <a:t>Descrierea modului de realizare a sarcinii</a:t>
                      </a:r>
                      <a:endParaRPr sz="1100" u="none" cap="none" strike="noStrike">
                        <a:solidFill>
                          <a:srgbClr val="7F7F7F"/>
                        </a:solidFill>
                        <a:latin typeface="Montserrat"/>
                        <a:ea typeface="Montserrat"/>
                        <a:cs typeface="Montserrat"/>
                        <a:sym typeface="Montserrat"/>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38100">
                      <a:solidFill>
                        <a:srgbClr val="FFFFFF"/>
                      </a:solidFill>
                      <a:prstDash val="solid"/>
                      <a:round/>
                      <a:headEnd len="sm" w="sm" type="none"/>
                      <a:tailEnd len="sm" w="sm" type="none"/>
                    </a:lnT>
                    <a:lnB cap="flat" cmpd="sng" w="12700">
                      <a:solidFill>
                        <a:srgbClr val="FFFFFF"/>
                      </a:solidFill>
                      <a:prstDash val="solid"/>
                      <a:round/>
                      <a:headEnd len="sm" w="sm" type="none"/>
                      <a:tailEnd len="sm" w="sm" type="none"/>
                    </a:lnB>
                    <a:solidFill>
                      <a:srgbClr val="E0E0E0"/>
                    </a:solidFill>
                  </a:tcPr>
                </a:tc>
                <a:tc>
                  <a:txBody>
                    <a:bodyPr/>
                    <a:lstStyle/>
                    <a:p>
                      <a:pPr indent="0" lvl="0" marL="0" marR="0" rtl="0" algn="l">
                        <a:lnSpc>
                          <a:spcPct val="100000"/>
                        </a:lnSpc>
                        <a:spcBef>
                          <a:spcPts val="0"/>
                        </a:spcBef>
                        <a:spcAft>
                          <a:spcPts val="0"/>
                        </a:spcAft>
                        <a:buClr>
                          <a:schemeClr val="dk1"/>
                        </a:buClr>
                        <a:buSzPts val="1100"/>
                        <a:buFont typeface="Arial"/>
                        <a:buNone/>
                      </a:pPr>
                      <a:r>
                        <a:rPr lang="en-US" sz="1100">
                          <a:latin typeface="Montserrat"/>
                          <a:ea typeface="Montserrat"/>
                          <a:cs typeface="Montserrat"/>
                          <a:sym typeface="Montserrat"/>
                        </a:rPr>
                        <a:t>Prezentarea studiului de caz.</a:t>
                      </a:r>
                      <a:r>
                        <a:rPr lang="en-US" sz="1100" u="none" cap="none" strike="noStrike">
                          <a:solidFill>
                            <a:schemeClr val="dk1"/>
                          </a:solidFill>
                          <a:latin typeface="Montserrat"/>
                          <a:ea typeface="Montserrat"/>
                          <a:cs typeface="Montserrat"/>
                          <a:sym typeface="Montserrat"/>
                        </a:rPr>
                        <a:t>.</a:t>
                      </a:r>
                      <a:endParaRPr sz="1400" u="none" cap="none" strike="noStrike"/>
                    </a:p>
                  </a:txBody>
                  <a:tcPr marT="45725" marB="45725" marR="91450" marL="91450">
                    <a:lnL cap="flat" cmpd="sng" w="12700">
                      <a:solidFill>
                        <a:srgbClr val="FFFFFF"/>
                      </a:solidFill>
                      <a:prstDash val="solid"/>
                      <a:round/>
                      <a:headEnd len="sm" w="sm" type="none"/>
                      <a:tailEnd len="sm" w="sm" type="none"/>
                    </a:lnL>
                  </a:tcPr>
                </a:tc>
                <a:tc>
                  <a:txBody>
                    <a:bodyPr/>
                    <a:lstStyle/>
                    <a:p>
                      <a:pPr indent="0" lvl="0" marL="0" marR="0" rtl="0" algn="l">
                        <a:lnSpc>
                          <a:spcPct val="100000"/>
                        </a:lnSpc>
                        <a:spcBef>
                          <a:spcPts val="0"/>
                        </a:spcBef>
                        <a:spcAft>
                          <a:spcPts val="0"/>
                        </a:spcAft>
                        <a:buClr>
                          <a:srgbClr val="7F7F7F"/>
                        </a:buClr>
                        <a:buSzPts val="1100"/>
                        <a:buFont typeface="Montserrat"/>
                        <a:buNone/>
                      </a:pPr>
                      <a:r>
                        <a:rPr lang="en-US" sz="1100">
                          <a:solidFill>
                            <a:srgbClr val="7F7F7F"/>
                          </a:solidFill>
                          <a:latin typeface="Montserrat"/>
                          <a:ea typeface="Montserrat"/>
                          <a:cs typeface="Montserrat"/>
                          <a:sym typeface="Montserrat"/>
                        </a:rPr>
                        <a:t>Consultați instrucțiunile și recomandările din paginile următoare.</a:t>
                      </a:r>
                      <a:endParaRPr sz="1400" u="none" cap="none" strike="noStrike"/>
                    </a:p>
                  </a:txBody>
                  <a:tcPr marT="45725" marB="45725" marR="91450" marL="91450"/>
                </a:tc>
              </a:tr>
              <a:tr h="370850">
                <a:tc>
                  <a:txBody>
                    <a:bodyPr/>
                    <a:lstStyle/>
                    <a:p>
                      <a:pPr indent="0" lvl="0" marL="0" rtl="0" algn="l">
                        <a:spcBef>
                          <a:spcPts val="0"/>
                        </a:spcBef>
                        <a:spcAft>
                          <a:spcPts val="0"/>
                        </a:spcAft>
                        <a:buClr>
                          <a:srgbClr val="000000"/>
                        </a:buClr>
                        <a:buSzPts val="1100"/>
                        <a:buFont typeface="Arial"/>
                        <a:buNone/>
                      </a:pPr>
                      <a:r>
                        <a:rPr lang="en-US" sz="1100">
                          <a:solidFill>
                            <a:srgbClr val="7F7F7F"/>
                          </a:solidFill>
                          <a:latin typeface="Montserrat"/>
                          <a:ea typeface="Montserrat"/>
                          <a:cs typeface="Montserrat"/>
                          <a:sym typeface="Montserrat"/>
                        </a:rPr>
                        <a:t>Timpul estimat pentru realizarea sarcinii</a:t>
                      </a:r>
                      <a:endParaRPr b="0" sz="1100" u="none" cap="none" strike="noStrike">
                        <a:solidFill>
                          <a:srgbClr val="7F7F7F"/>
                        </a:solidFill>
                        <a:latin typeface="Montserrat"/>
                        <a:ea typeface="Montserrat"/>
                        <a:cs typeface="Montserrat"/>
                        <a:sym typeface="Montserrat"/>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FFFFFF"/>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100"/>
                        <a:buFont typeface="Arial"/>
                        <a:buNone/>
                      </a:pPr>
                      <a:r>
                        <a:rPr lang="en-US" sz="1100" u="none" cap="none" strike="noStrike">
                          <a:latin typeface="Montserrat"/>
                          <a:ea typeface="Montserrat"/>
                          <a:cs typeface="Montserrat"/>
                          <a:sym typeface="Montserrat"/>
                        </a:rPr>
                        <a:t>30-40 minut</a:t>
                      </a:r>
                      <a:r>
                        <a:rPr lang="en-US" sz="1100">
                          <a:latin typeface="Montserrat"/>
                          <a:ea typeface="Montserrat"/>
                          <a:cs typeface="Montserrat"/>
                          <a:sym typeface="Montserrat"/>
                        </a:rPr>
                        <a:t>e</a:t>
                      </a:r>
                      <a:r>
                        <a:rPr lang="en-US" sz="1100" u="none" cap="none" strike="noStrike">
                          <a:latin typeface="Montserrat"/>
                          <a:ea typeface="Montserrat"/>
                          <a:cs typeface="Montserrat"/>
                          <a:sym typeface="Montserrat"/>
                        </a:rPr>
                        <a:t>.</a:t>
                      </a:r>
                      <a:endParaRPr sz="1100" u="none" cap="none" strike="noStrike">
                        <a:latin typeface="Montserrat"/>
                        <a:ea typeface="Montserrat"/>
                        <a:cs typeface="Montserrat"/>
                        <a:sym typeface="Montserrat"/>
                      </a:endParaRPr>
                    </a:p>
                  </a:txBody>
                  <a:tcPr marT="45725" marB="45725" marR="91450" marL="91450">
                    <a:lnL cap="flat" cmpd="sng" w="12700">
                      <a:solidFill>
                        <a:srgbClr val="FFFFFF"/>
                      </a:solidFill>
                      <a:prstDash val="solid"/>
                      <a:round/>
                      <a:headEnd len="sm" w="sm" type="none"/>
                      <a:tailEnd len="sm" w="sm" type="none"/>
                    </a:lnL>
                  </a:tcPr>
                </a:tc>
                <a:tc>
                  <a:txBody>
                    <a:bodyPr/>
                    <a:lstStyle/>
                    <a:p>
                      <a:pPr indent="0" lvl="0" marL="0" marR="0" rtl="0" algn="l">
                        <a:lnSpc>
                          <a:spcPct val="100000"/>
                        </a:lnSpc>
                        <a:spcBef>
                          <a:spcPts val="0"/>
                        </a:spcBef>
                        <a:spcAft>
                          <a:spcPts val="0"/>
                        </a:spcAft>
                        <a:buClr>
                          <a:srgbClr val="000000"/>
                        </a:buClr>
                        <a:buSzPts val="1100"/>
                        <a:buFont typeface="Arial"/>
                        <a:buNone/>
                      </a:pPr>
                      <a:r>
                        <a:t/>
                      </a:r>
                      <a:endParaRPr sz="1100" u="none" cap="none" strike="noStrike">
                        <a:latin typeface="Montserrat"/>
                        <a:ea typeface="Montserrat"/>
                        <a:cs typeface="Montserrat"/>
                        <a:sym typeface="Montserrat"/>
                      </a:endParaRPr>
                    </a:p>
                  </a:txBody>
                  <a:tcPr marT="45725" marB="45725" marR="91450" marL="91450"/>
                </a:tc>
              </a:tr>
              <a:tr h="370850">
                <a:tc>
                  <a:txBody>
                    <a:bodyPr/>
                    <a:lstStyle/>
                    <a:p>
                      <a:pPr indent="0" lvl="0" marL="0" rtl="0" algn="l">
                        <a:spcBef>
                          <a:spcPts val="0"/>
                        </a:spcBef>
                        <a:spcAft>
                          <a:spcPts val="0"/>
                        </a:spcAft>
                        <a:buClr>
                          <a:srgbClr val="000000"/>
                        </a:buClr>
                        <a:buFont typeface="Arial"/>
                        <a:buNone/>
                      </a:pPr>
                      <a:r>
                        <a:rPr lang="en-US" sz="1100">
                          <a:solidFill>
                            <a:srgbClr val="7F7F7F"/>
                          </a:solidFill>
                          <a:latin typeface="Montserrat"/>
                          <a:ea typeface="Montserrat"/>
                          <a:cs typeface="Montserrat"/>
                          <a:sym typeface="Montserrat"/>
                        </a:rPr>
                        <a:t>Sugestii de surse pentru realizarea sarcinii</a:t>
                      </a:r>
                      <a:endParaRPr b="0" sz="1100" u="none" cap="none" strike="noStrike">
                        <a:solidFill>
                          <a:srgbClr val="7F7F7F"/>
                        </a:solidFill>
                        <a:latin typeface="Montserrat"/>
                        <a:ea typeface="Montserrat"/>
                        <a:cs typeface="Montserrat"/>
                        <a:sym typeface="Montserrat"/>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FFFFFF"/>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100"/>
                        <a:buFont typeface="Arial"/>
                        <a:buNone/>
                      </a:pPr>
                      <a:r>
                        <a:rPr lang="en-US" sz="1100">
                          <a:latin typeface="Montserrat"/>
                          <a:ea typeface="Montserrat"/>
                          <a:cs typeface="Montserrat"/>
                          <a:sym typeface="Montserrat"/>
                        </a:rPr>
                        <a:t>Căutare pe internet a incidentelor legate de încălcarea confidențialității sau scurgeri de date</a:t>
                      </a:r>
                      <a:r>
                        <a:rPr lang="en-US" sz="1100" u="none" cap="none" strike="noStrike">
                          <a:latin typeface="Montserrat"/>
                          <a:ea typeface="Montserrat"/>
                          <a:cs typeface="Montserrat"/>
                          <a:sym typeface="Montserrat"/>
                        </a:rPr>
                        <a:t>.</a:t>
                      </a:r>
                      <a:endParaRPr sz="1400" u="none" cap="none" strike="noStrike"/>
                    </a:p>
                  </a:txBody>
                  <a:tcPr marT="45725" marB="45725" marR="91450" marL="91450">
                    <a:lnL cap="flat" cmpd="sng" w="12700">
                      <a:solidFill>
                        <a:srgbClr val="FFFFFF"/>
                      </a:solidFill>
                      <a:prstDash val="solid"/>
                      <a:round/>
                      <a:headEnd len="sm" w="sm" type="none"/>
                      <a:tailEnd len="sm" w="sm" type="none"/>
                    </a:lnL>
                  </a:tcPr>
                </a:tc>
                <a:tc>
                  <a:txBody>
                    <a:bodyPr/>
                    <a:lstStyle/>
                    <a:p>
                      <a:pPr indent="0" lvl="0" marL="0" marR="0" rtl="0" algn="l">
                        <a:lnSpc>
                          <a:spcPct val="100000"/>
                        </a:lnSpc>
                        <a:spcBef>
                          <a:spcPts val="0"/>
                        </a:spcBef>
                        <a:spcAft>
                          <a:spcPts val="0"/>
                        </a:spcAft>
                        <a:buClr>
                          <a:srgbClr val="000000"/>
                        </a:buClr>
                        <a:buSzPts val="1100"/>
                        <a:buFont typeface="Arial"/>
                        <a:buNone/>
                      </a:pPr>
                      <a:r>
                        <a:t/>
                      </a:r>
                      <a:endParaRPr sz="1100" u="none" cap="none" strike="noStrike">
                        <a:latin typeface="Montserrat"/>
                        <a:ea typeface="Montserrat"/>
                        <a:cs typeface="Montserrat"/>
                        <a:sym typeface="Montserrat"/>
                      </a:endParaRPr>
                    </a:p>
                  </a:txBody>
                  <a:tcPr marT="45725" marB="45725" marR="91450" marL="91450"/>
                </a:tc>
              </a:tr>
              <a:tr h="370850">
                <a:tc>
                  <a:txBody>
                    <a:bodyPr/>
                    <a:lstStyle/>
                    <a:p>
                      <a:pPr indent="0" lvl="0" marL="0" rtl="0" algn="l">
                        <a:spcBef>
                          <a:spcPts val="0"/>
                        </a:spcBef>
                        <a:spcAft>
                          <a:spcPts val="0"/>
                        </a:spcAft>
                        <a:buClr>
                          <a:srgbClr val="000000"/>
                        </a:buClr>
                        <a:buSzPts val="1100"/>
                        <a:buFont typeface="Arial"/>
                        <a:buNone/>
                      </a:pPr>
                      <a:r>
                        <a:rPr lang="en-US" sz="1100">
                          <a:solidFill>
                            <a:srgbClr val="7F7F7F"/>
                          </a:solidFill>
                          <a:latin typeface="Montserrat"/>
                          <a:ea typeface="Montserrat"/>
                          <a:cs typeface="Montserrat"/>
                          <a:sym typeface="Montserrat"/>
                        </a:rPr>
                        <a:t>Descrierea detaliată a modului de realizare a sarcinii</a:t>
                      </a:r>
                      <a:endParaRPr sz="1100">
                        <a:solidFill>
                          <a:srgbClr val="7F7F7F"/>
                        </a:solidFill>
                        <a:latin typeface="Montserrat"/>
                        <a:ea typeface="Montserrat"/>
                        <a:cs typeface="Montserrat"/>
                        <a:sym typeface="Montserrat"/>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FFFFFF"/>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100"/>
                        <a:buFont typeface="Arial"/>
                        <a:buNone/>
                      </a:pPr>
                      <a:r>
                        <a:rPr lang="en-US" sz="1100">
                          <a:latin typeface="Montserrat"/>
                          <a:ea typeface="Montserrat"/>
                          <a:cs typeface="Montserrat"/>
                          <a:sym typeface="Montserrat"/>
                        </a:rPr>
                        <a:t>Discuție în grup + formulare Google.</a:t>
                      </a:r>
                      <a:endParaRPr sz="1400" u="none" cap="none" strike="noStrike"/>
                    </a:p>
                  </a:txBody>
                  <a:tcPr marT="45725" marB="45725" marR="91450" marL="91450">
                    <a:lnL cap="flat" cmpd="sng" w="12700">
                      <a:solidFill>
                        <a:srgbClr val="FFFFFF"/>
                      </a:solidFill>
                      <a:prstDash val="solid"/>
                      <a:round/>
                      <a:headEnd len="sm" w="sm" type="none"/>
                      <a:tailEnd len="sm" w="sm" type="none"/>
                    </a:lnL>
                  </a:tcPr>
                </a:tc>
                <a:tc>
                  <a:txBody>
                    <a:bodyPr/>
                    <a:lstStyle/>
                    <a:p>
                      <a:pPr indent="0" lvl="0" marL="0" marR="0" rtl="0" algn="l">
                        <a:lnSpc>
                          <a:spcPct val="100000"/>
                        </a:lnSpc>
                        <a:spcBef>
                          <a:spcPts val="0"/>
                        </a:spcBef>
                        <a:spcAft>
                          <a:spcPts val="0"/>
                        </a:spcAft>
                        <a:buClr>
                          <a:srgbClr val="000000"/>
                        </a:buClr>
                        <a:buSzPts val="1100"/>
                        <a:buFont typeface="Arial"/>
                        <a:buNone/>
                      </a:pPr>
                      <a:r>
                        <a:rPr lang="en-US" sz="1100">
                          <a:solidFill>
                            <a:srgbClr val="7F7F7F"/>
                          </a:solidFill>
                          <a:latin typeface="Montserrat"/>
                          <a:ea typeface="Montserrat"/>
                          <a:cs typeface="Montserrat"/>
                          <a:sym typeface="Montserrat"/>
                        </a:rPr>
                        <a:t>Vă rugăm să consultați întrebările sugerate pentru formularele Google în documentul:</a:t>
                      </a:r>
                      <a:r>
                        <a:rPr b="0" lang="en-US" sz="1100" u="none" cap="none" strike="noStrike">
                          <a:solidFill>
                            <a:srgbClr val="7F7F7F"/>
                          </a:solidFill>
                          <a:latin typeface="Montserrat"/>
                          <a:ea typeface="Montserrat"/>
                          <a:cs typeface="Montserrat"/>
                          <a:sym typeface="Montserrat"/>
                        </a:rPr>
                        <a:t> CU2_CaseStudy_Tentative_questions_for_ google_forms.docx</a:t>
                      </a:r>
                      <a:endParaRPr b="0" sz="1100" u="none" cap="none" strike="noStrike">
                        <a:solidFill>
                          <a:srgbClr val="7F7F7F"/>
                        </a:solidFill>
                        <a:latin typeface="Montserrat"/>
                        <a:ea typeface="Montserrat"/>
                        <a:cs typeface="Montserrat"/>
                        <a:sym typeface="Montserrat"/>
                      </a:endParaRPr>
                    </a:p>
                  </a:txBody>
                  <a:tcPr marT="45725" marB="45725" marR="91450" marL="91450"/>
                </a:tc>
              </a:tr>
              <a:tr h="370850">
                <a:tc>
                  <a:txBody>
                    <a:bodyPr/>
                    <a:lstStyle/>
                    <a:p>
                      <a:pPr indent="0" lvl="0" marL="0" rtl="0" algn="l">
                        <a:spcBef>
                          <a:spcPts val="0"/>
                        </a:spcBef>
                        <a:spcAft>
                          <a:spcPts val="0"/>
                        </a:spcAft>
                        <a:buClr>
                          <a:srgbClr val="000000"/>
                        </a:buClr>
                        <a:buSzPts val="1000"/>
                        <a:buFont typeface="Arial"/>
                        <a:buNone/>
                      </a:pPr>
                      <a:r>
                        <a:rPr lang="en-US" sz="1100">
                          <a:solidFill>
                            <a:srgbClr val="7F7F7F"/>
                          </a:solidFill>
                          <a:latin typeface="Montserrat"/>
                          <a:ea typeface="Montserrat"/>
                          <a:cs typeface="Montserrat"/>
                          <a:sym typeface="Montserrat"/>
                        </a:rPr>
                        <a:t>Informații privind termenul limită pentru predarea sarcinii</a:t>
                      </a:r>
                      <a:endParaRPr b="0" sz="1100" u="none" cap="none" strike="noStrike">
                        <a:solidFill>
                          <a:srgbClr val="7F7F7F"/>
                        </a:solidFill>
                        <a:latin typeface="Montserrat"/>
                        <a:ea typeface="Montserrat"/>
                        <a:cs typeface="Montserrat"/>
                        <a:sym typeface="Montserrat"/>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FFFFFF"/>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chemeClr val="dk1"/>
                        </a:buClr>
                        <a:buSzPts val="1100"/>
                        <a:buFont typeface="Montserrat"/>
                        <a:buNone/>
                      </a:pPr>
                      <a:r>
                        <a:rPr lang="en-US" sz="1100">
                          <a:latin typeface="Montserrat"/>
                          <a:ea typeface="Montserrat"/>
                          <a:cs typeface="Montserrat"/>
                          <a:sym typeface="Montserrat"/>
                        </a:rPr>
                        <a:t>În timpul sesiunii sincrone.</a:t>
                      </a:r>
                      <a:endParaRPr sz="1100" u="none" cap="none" strike="noStrike"/>
                    </a:p>
                  </a:txBody>
                  <a:tcPr marT="45725" marB="45725" marR="91450" marL="91450">
                    <a:lnL cap="flat" cmpd="sng" w="12700">
                      <a:solidFill>
                        <a:srgbClr val="FFFFFF"/>
                      </a:solidFill>
                      <a:prstDash val="solid"/>
                      <a:round/>
                      <a:headEnd len="sm" w="sm" type="none"/>
                      <a:tailEnd len="sm" w="sm" type="none"/>
                    </a:lnL>
                  </a:tcPr>
                </a:tc>
                <a:tc>
                  <a:txBody>
                    <a:bodyPr/>
                    <a:lstStyle/>
                    <a:p>
                      <a:pPr indent="0" lvl="0" marL="0" marR="0" rtl="0" algn="l">
                        <a:lnSpc>
                          <a:spcPct val="100000"/>
                        </a:lnSpc>
                        <a:spcBef>
                          <a:spcPts val="0"/>
                        </a:spcBef>
                        <a:spcAft>
                          <a:spcPts val="0"/>
                        </a:spcAft>
                        <a:buClr>
                          <a:srgbClr val="000000"/>
                        </a:buClr>
                        <a:buSzPts val="1100"/>
                        <a:buFont typeface="Arial"/>
                        <a:buNone/>
                      </a:pPr>
                      <a:r>
                        <a:t/>
                      </a:r>
                      <a:endParaRPr sz="1100" u="none" cap="none" strike="noStrike">
                        <a:latin typeface="Montserrat"/>
                        <a:ea typeface="Montserrat"/>
                        <a:cs typeface="Montserrat"/>
                        <a:sym typeface="Montserrat"/>
                      </a:endParaRPr>
                    </a:p>
                  </a:txBody>
                  <a:tcPr marT="45725" marB="45725" marR="91450" marL="91450"/>
                </a:tc>
              </a:tr>
              <a:tr h="370850">
                <a:tc>
                  <a:txBody>
                    <a:bodyPr/>
                    <a:lstStyle/>
                    <a:p>
                      <a:pPr indent="0" lvl="0" marL="0" rtl="0" algn="l">
                        <a:spcBef>
                          <a:spcPts val="0"/>
                        </a:spcBef>
                        <a:spcAft>
                          <a:spcPts val="0"/>
                        </a:spcAft>
                        <a:buClr>
                          <a:srgbClr val="000000"/>
                        </a:buClr>
                        <a:buFont typeface="Arial"/>
                        <a:buNone/>
                      </a:pPr>
                      <a:r>
                        <a:rPr lang="en-US" sz="1100">
                          <a:solidFill>
                            <a:srgbClr val="7F7F7F"/>
                          </a:solidFill>
                          <a:latin typeface="Montserrat"/>
                          <a:ea typeface="Montserrat"/>
                          <a:cs typeface="Montserrat"/>
                          <a:sym typeface="Montserrat"/>
                        </a:rPr>
                        <a:t>Informații de contact sau cum să clarificați nelămuririle </a:t>
                      </a:r>
                      <a:endParaRPr b="0" sz="1100" u="none" cap="none" strike="noStrike">
                        <a:solidFill>
                          <a:srgbClr val="7F7F7F"/>
                        </a:solidFill>
                        <a:latin typeface="Montserrat"/>
                        <a:ea typeface="Montserrat"/>
                        <a:cs typeface="Montserrat"/>
                        <a:sym typeface="Montserrat"/>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FFFFFF"/>
                      </a:solidFill>
                      <a:prstDash val="solid"/>
                      <a:round/>
                      <a:headEnd len="sm" w="sm" type="none"/>
                      <a:tailEnd len="sm" w="sm" type="none"/>
                    </a:lnB>
                  </a:tcPr>
                </a:tc>
                <a:tc>
                  <a:txBody>
                    <a:bodyPr/>
                    <a:lstStyle/>
                    <a:p>
                      <a:pPr indent="0" lvl="0" marL="0" rtl="0" algn="l">
                        <a:spcBef>
                          <a:spcPts val="0"/>
                        </a:spcBef>
                        <a:spcAft>
                          <a:spcPts val="0"/>
                        </a:spcAft>
                        <a:buClr>
                          <a:schemeClr val="dk1"/>
                        </a:buClr>
                        <a:buFont typeface="Arial"/>
                        <a:buNone/>
                      </a:pPr>
                      <a:r>
                        <a:rPr lang="en-US" sz="1100">
                          <a:highlight>
                            <a:srgbClr val="E1E1E1"/>
                          </a:highlight>
                          <a:latin typeface="Montserrat"/>
                          <a:ea typeface="Montserrat"/>
                          <a:cs typeface="Montserrat"/>
                          <a:sym typeface="Montserrat"/>
                        </a:rPr>
                        <a:t>Profesorul trebuie să furnizeze o formă de contact.</a:t>
                      </a:r>
                      <a:endParaRPr/>
                    </a:p>
                    <a:p>
                      <a:pPr indent="0" lvl="0" marL="0" rtl="0" algn="l">
                        <a:spcBef>
                          <a:spcPts val="0"/>
                        </a:spcBef>
                        <a:spcAft>
                          <a:spcPts val="0"/>
                        </a:spcAft>
                        <a:buClr>
                          <a:schemeClr val="dk1"/>
                        </a:buClr>
                        <a:buSzPts val="1100"/>
                        <a:buFont typeface="Arial"/>
                        <a:buNone/>
                      </a:pPr>
                      <a:r>
                        <a:rPr lang="en-US" sz="1100">
                          <a:highlight>
                            <a:srgbClr val="E1E1E1"/>
                          </a:highlight>
                          <a:latin typeface="Montserrat"/>
                          <a:ea typeface="Montserrat"/>
                          <a:cs typeface="Montserrat"/>
                          <a:sym typeface="Montserrat"/>
                        </a:rPr>
                        <a:t>(Poate fi o adresă de e-mail, un număr de telefon...)</a:t>
                      </a:r>
                      <a:endParaRPr sz="1100">
                        <a:solidFill>
                          <a:srgbClr val="000000"/>
                        </a:solidFill>
                        <a:highlight>
                          <a:srgbClr val="E1E1E1"/>
                        </a:highlight>
                        <a:latin typeface="Montserrat"/>
                        <a:ea typeface="Montserrat"/>
                        <a:cs typeface="Montserrat"/>
                        <a:sym typeface="Montserrat"/>
                      </a:endParaRPr>
                    </a:p>
                  </a:txBody>
                  <a:tcPr marT="45725" marB="45725" marR="91450" marL="91450">
                    <a:lnL cap="flat" cmpd="sng" w="12700">
                      <a:solidFill>
                        <a:srgbClr val="FFFFFF"/>
                      </a:solidFill>
                      <a:prstDash val="solid"/>
                      <a:round/>
                      <a:headEnd len="sm" w="sm" type="none"/>
                      <a:tailEnd len="sm" w="sm" type="none"/>
                    </a:lnL>
                  </a:tcPr>
                </a:tc>
                <a:tc>
                  <a:txBody>
                    <a:bodyPr/>
                    <a:lstStyle/>
                    <a:p>
                      <a:pPr indent="0" lvl="0" marL="0" marR="0" rtl="0" algn="l">
                        <a:lnSpc>
                          <a:spcPct val="100000"/>
                        </a:lnSpc>
                        <a:spcBef>
                          <a:spcPts val="0"/>
                        </a:spcBef>
                        <a:spcAft>
                          <a:spcPts val="0"/>
                        </a:spcAft>
                        <a:buClr>
                          <a:srgbClr val="000000"/>
                        </a:buClr>
                        <a:buSzPts val="1100"/>
                        <a:buFont typeface="Arial"/>
                        <a:buNone/>
                      </a:pPr>
                      <a:r>
                        <a:t/>
                      </a:r>
                      <a:endParaRPr sz="1100" u="none" cap="none" strike="noStrike">
                        <a:latin typeface="Montserrat"/>
                        <a:ea typeface="Montserrat"/>
                        <a:cs typeface="Montserrat"/>
                        <a:sym typeface="Montserrat"/>
                      </a:endParaRPr>
                    </a:p>
                  </a:txBody>
                  <a:tcPr marT="45725" marB="45725" marR="91450" marL="91450"/>
                </a:tc>
              </a:tr>
            </a:tbl>
          </a:graphicData>
        </a:graphic>
      </p:graphicFrame>
      <p:sp>
        <p:nvSpPr>
          <p:cNvPr id="56" name="Google Shape;56;p3"/>
          <p:cNvSpPr txBox="1"/>
          <p:nvPr/>
        </p:nvSpPr>
        <p:spPr>
          <a:xfrm>
            <a:off x="0" y="519451"/>
            <a:ext cx="12192000" cy="769500"/>
          </a:xfrm>
          <a:prstGeom prst="rect">
            <a:avLst/>
          </a:prstGeom>
          <a:noFill/>
          <a:ln>
            <a:noFill/>
          </a:ln>
        </p:spPr>
        <p:txBody>
          <a:bodyPr anchorCtr="0" anchor="t" bIns="45700" lIns="91425" spcFirstLastPara="1" rIns="91425" wrap="square" tIns="45700">
            <a:spAutoFit/>
          </a:bodyPr>
          <a:lstStyle/>
          <a:p>
            <a:pPr indent="0" lvl="0" marL="0" rtl="0" algn="ctr">
              <a:spcBef>
                <a:spcPts val="0"/>
              </a:spcBef>
              <a:spcAft>
                <a:spcPts val="0"/>
              </a:spcAft>
              <a:buClr>
                <a:schemeClr val="dk1"/>
              </a:buClr>
              <a:buSzPts val="2400"/>
              <a:buFont typeface="Arial"/>
              <a:buNone/>
            </a:pPr>
            <a:r>
              <a:rPr lang="en-US" sz="2400">
                <a:solidFill>
                  <a:srgbClr val="00D4FB"/>
                </a:solidFill>
                <a:latin typeface="Montserrat"/>
                <a:ea typeface="Montserrat"/>
                <a:cs typeface="Montserrat"/>
                <a:sym typeface="Montserrat"/>
              </a:rPr>
              <a:t>Studiu de caz</a:t>
            </a:r>
            <a:endParaRPr b="0" i="0" sz="1400" u="none" cap="none" strike="noStrike">
              <a:solidFill>
                <a:srgbClr val="000000"/>
              </a:solidFill>
              <a:latin typeface="Arial"/>
              <a:ea typeface="Arial"/>
              <a:cs typeface="Arial"/>
              <a:sym typeface="Arial"/>
            </a:endParaRPr>
          </a:p>
          <a:p>
            <a:pPr indent="0" lvl="0" marL="0" rtl="0" algn="ctr">
              <a:spcBef>
                <a:spcPts val="0"/>
              </a:spcBef>
              <a:spcAft>
                <a:spcPts val="0"/>
              </a:spcAft>
              <a:buClr>
                <a:schemeClr val="dk1"/>
              </a:buClr>
              <a:buFont typeface="Arial"/>
              <a:buNone/>
            </a:pPr>
            <a:r>
              <a:rPr lang="en-US" sz="2000">
                <a:solidFill>
                  <a:srgbClr val="004E8B"/>
                </a:solidFill>
                <a:latin typeface="Montserrat"/>
                <a:ea typeface="Montserrat"/>
                <a:cs typeface="Montserrat"/>
                <a:sym typeface="Montserrat"/>
              </a:rPr>
              <a:t>Descriere pentru formatori</a:t>
            </a:r>
            <a:endParaRPr sz="2000">
              <a:solidFill>
                <a:srgbClr val="004E8B"/>
              </a:solidFill>
              <a:latin typeface="Montserrat"/>
              <a:ea typeface="Montserrat"/>
              <a:cs typeface="Montserrat"/>
              <a:sym typeface="Montserrat"/>
            </a:endParaRPr>
          </a:p>
        </p:txBody>
      </p:sp>
      <p:sp>
        <p:nvSpPr>
          <p:cNvPr id="57" name="Google Shape;57;p3"/>
          <p:cNvSpPr txBox="1"/>
          <p:nvPr/>
        </p:nvSpPr>
        <p:spPr>
          <a:xfrm>
            <a:off x="5288105" y="6596959"/>
            <a:ext cx="6100618" cy="230832"/>
          </a:xfrm>
          <a:prstGeom prst="rect">
            <a:avLst/>
          </a:prstGeom>
          <a:noFill/>
          <a:ln>
            <a:noFill/>
          </a:ln>
        </p:spPr>
        <p:txBody>
          <a:bodyPr anchorCtr="0" anchor="t" bIns="45700" lIns="91425" spcFirstLastPara="1" rIns="91425" wrap="square" tIns="45700">
            <a:spAutoFit/>
          </a:bodyPr>
          <a:lstStyle/>
          <a:p>
            <a:pPr indent="0" lvl="0" marL="0" rtl="0" algn="r">
              <a:spcBef>
                <a:spcPts val="0"/>
              </a:spcBef>
              <a:spcAft>
                <a:spcPts val="0"/>
              </a:spcAft>
              <a:buClr>
                <a:schemeClr val="dk1"/>
              </a:buClr>
              <a:buFont typeface="Arial"/>
              <a:buNone/>
            </a:pPr>
            <a:r>
              <a:rPr lang="en-US" sz="900">
                <a:solidFill>
                  <a:srgbClr val="BFBFBF"/>
                </a:solidFill>
                <a:latin typeface="Montserrat"/>
                <a:ea typeface="Montserrat"/>
                <a:cs typeface="Montserrat"/>
                <a:sym typeface="Montserrat"/>
              </a:rPr>
              <a:t>UC2 | Confidențialitatea și comoditatea IA</a:t>
            </a:r>
            <a:endParaRPr b="0" i="0" sz="1400" u="none" cap="none" strike="noStrike">
              <a:solidFill>
                <a:srgbClr val="000000"/>
              </a:solidFill>
              <a:latin typeface="Arial"/>
              <a:ea typeface="Arial"/>
              <a:cs typeface="Arial"/>
              <a:sym typeface="Arial"/>
            </a:endParaRPr>
          </a:p>
        </p:txBody>
      </p:sp>
      <p:pic>
        <p:nvPicPr>
          <p:cNvPr id="58" name="Google Shape;58;p3"/>
          <p:cNvPicPr preferRelativeResize="0"/>
          <p:nvPr/>
        </p:nvPicPr>
        <p:blipFill rotWithShape="1">
          <a:blip r:embed="rId3">
            <a:alphaModFix/>
          </a:blip>
          <a:srcRect b="0" l="0" r="0" t="0"/>
          <a:stretch/>
        </p:blipFill>
        <p:spPr>
          <a:xfrm rot="-5400000">
            <a:off x="10893425" y="6935418"/>
            <a:ext cx="1438275" cy="447675"/>
          </a:xfrm>
          <a:prstGeom prst="rect">
            <a:avLst/>
          </a:prstGeom>
          <a:noFill/>
          <a:ln>
            <a:noFill/>
          </a:ln>
        </p:spPr>
      </p:pic>
      <p:sp>
        <p:nvSpPr>
          <p:cNvPr id="59" name="Google Shape;59;p3"/>
          <p:cNvSpPr txBox="1"/>
          <p:nvPr/>
        </p:nvSpPr>
        <p:spPr>
          <a:xfrm>
            <a:off x="11388724" y="6605491"/>
            <a:ext cx="447675" cy="246221"/>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1000"/>
              <a:buFont typeface="Arial"/>
              <a:buNone/>
            </a:pPr>
            <a:r>
              <a:rPr b="0" i="0" lang="en-US" sz="1000" u="none" cap="none" strike="noStrike">
                <a:solidFill>
                  <a:srgbClr val="7F7F7F"/>
                </a:solidFill>
                <a:latin typeface="Montserrat"/>
                <a:ea typeface="Montserrat"/>
                <a:cs typeface="Montserrat"/>
                <a:sym typeface="Montserrat"/>
              </a:rPr>
              <a:t>2</a:t>
            </a:r>
            <a:endParaRPr b="0" i="0" sz="1400" u="none" cap="none" strike="noStrike">
              <a:solidFill>
                <a:srgbClr val="000000"/>
              </a:solidFill>
              <a:latin typeface="Arial"/>
              <a:ea typeface="Arial"/>
              <a:cs typeface="Arial"/>
              <a:sym typeface="Arial"/>
            </a:endParaRPr>
          </a:p>
        </p:txBody>
      </p:sp>
    </p:spTree>
  </p:cSld>
  <p:clrMapOvr>
    <a:masterClrMapping/>
  </p:clrMapOvr>
  <p:transition spd="slow">
    <p:push/>
  </p:transition>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3" name="Shape 63"/>
        <p:cNvGrpSpPr/>
        <p:nvPr/>
      </p:nvGrpSpPr>
      <p:grpSpPr>
        <a:xfrm>
          <a:off x="0" y="0"/>
          <a:ext cx="0" cy="0"/>
          <a:chOff x="0" y="0"/>
          <a:chExt cx="0" cy="0"/>
        </a:xfrm>
      </p:grpSpPr>
      <p:sp>
        <p:nvSpPr>
          <p:cNvPr id="64" name="Google Shape;64;p4"/>
          <p:cNvSpPr txBox="1"/>
          <p:nvPr/>
        </p:nvSpPr>
        <p:spPr>
          <a:xfrm>
            <a:off x="254526" y="2032926"/>
            <a:ext cx="7542900" cy="17856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100"/>
              <a:buFont typeface="Arial"/>
              <a:buNone/>
            </a:pPr>
            <a:r>
              <a:rPr lang="en-US" sz="1100">
                <a:solidFill>
                  <a:schemeClr val="dk1"/>
                </a:solidFill>
                <a:latin typeface="Montserrat"/>
                <a:ea typeface="Montserrat"/>
                <a:cs typeface="Montserrat"/>
                <a:sym typeface="Montserrat"/>
              </a:rPr>
              <a:t>John, student universitar, face frecvent cumpărături online pentru diverse articole, de la manuale și produse electronice până la îmbrăcăminte și produse alimentare. Îi place comoditatea livrării produselor la domiciliu și apreciază experiența personalizată oferită de comercianții online.</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chemeClr val="dk1"/>
              </a:solidFill>
              <a:latin typeface="Montserrat"/>
              <a:ea typeface="Montserrat"/>
              <a:cs typeface="Montserrat"/>
              <a:sym typeface="Montserrat"/>
            </a:endParaRPr>
          </a:p>
          <a:p>
            <a:pPr indent="0" lvl="0" marL="0" marR="0" rtl="0" algn="l">
              <a:lnSpc>
                <a:spcPct val="100000"/>
              </a:lnSpc>
              <a:spcBef>
                <a:spcPts val="0"/>
              </a:spcBef>
              <a:spcAft>
                <a:spcPts val="0"/>
              </a:spcAft>
              <a:buClr>
                <a:srgbClr val="000000"/>
              </a:buClr>
              <a:buSzPts val="1100"/>
              <a:buFont typeface="Arial"/>
              <a:buNone/>
            </a:pPr>
            <a:r>
              <a:rPr lang="en-US" sz="1100">
                <a:solidFill>
                  <a:schemeClr val="dk1"/>
                </a:solidFill>
                <a:latin typeface="Montserrat"/>
                <a:ea typeface="Montserrat"/>
                <a:cs typeface="Montserrat"/>
                <a:sym typeface="Montserrat"/>
              </a:rPr>
              <a:t>Într-o zi, John a văzut pe rețeaua sa de socializare o reclamă pentru un articol personal pe care îl căutase doar în treacăt pe un site de comerț electronic. Acest incident l-a făcut să realizeze cât de mult sunt urmărite și partajate activitățile sale online pe diferite platforme.</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100"/>
              <a:buFont typeface="Arial"/>
              <a:buNone/>
            </a:pPr>
            <a:r>
              <a:t/>
            </a:r>
            <a:endParaRPr b="0" i="0" sz="1100" u="none" cap="none" strike="noStrike">
              <a:solidFill>
                <a:schemeClr val="dk1"/>
              </a:solidFill>
              <a:latin typeface="Montserrat"/>
              <a:ea typeface="Montserrat"/>
              <a:cs typeface="Montserrat"/>
              <a:sym typeface="Montserrat"/>
            </a:endParaRPr>
          </a:p>
          <a:p>
            <a:pPr indent="0" lvl="0" marL="0" marR="0" rtl="0" algn="l">
              <a:lnSpc>
                <a:spcPct val="100000"/>
              </a:lnSpc>
              <a:spcBef>
                <a:spcPts val="0"/>
              </a:spcBef>
              <a:spcAft>
                <a:spcPts val="0"/>
              </a:spcAft>
              <a:buClr>
                <a:srgbClr val="000000"/>
              </a:buClr>
              <a:buSzPts val="1100"/>
              <a:buFont typeface="Arial"/>
              <a:buNone/>
            </a:pPr>
            <a:r>
              <a:rPr b="1" lang="en-US" sz="1100">
                <a:solidFill>
                  <a:schemeClr val="dk1"/>
                </a:solidFill>
                <a:latin typeface="Montserrat"/>
                <a:ea typeface="Montserrat"/>
                <a:cs typeface="Montserrat"/>
                <a:sym typeface="Montserrat"/>
              </a:rPr>
              <a:t>Puncte de discuție</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100"/>
              <a:buFont typeface="Arial"/>
              <a:buNone/>
            </a:pPr>
            <a:r>
              <a:t/>
            </a:r>
            <a:endParaRPr b="1" i="0" sz="1100" u="none" cap="none" strike="noStrike">
              <a:solidFill>
                <a:schemeClr val="dk1"/>
              </a:solidFill>
              <a:latin typeface="Montserrat"/>
              <a:ea typeface="Montserrat"/>
              <a:cs typeface="Montserrat"/>
              <a:sym typeface="Montserrat"/>
            </a:endParaRPr>
          </a:p>
        </p:txBody>
      </p:sp>
      <p:sp>
        <p:nvSpPr>
          <p:cNvPr id="65" name="Google Shape;65;p4"/>
          <p:cNvSpPr txBox="1"/>
          <p:nvPr/>
        </p:nvSpPr>
        <p:spPr>
          <a:xfrm>
            <a:off x="254525" y="1631547"/>
            <a:ext cx="11276700" cy="2616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100"/>
              <a:buFont typeface="Arial"/>
              <a:buNone/>
            </a:pPr>
            <a:r>
              <a:rPr b="1" lang="en-US" sz="1100">
                <a:solidFill>
                  <a:schemeClr val="dk1"/>
                </a:solidFill>
                <a:latin typeface="Montserrat"/>
                <a:ea typeface="Montserrat"/>
                <a:cs typeface="Montserrat"/>
                <a:sym typeface="Montserrat"/>
              </a:rPr>
              <a:t>Studiu de caz: Cumpărături online și sugestii publicitare personalizate</a:t>
            </a:r>
            <a:endParaRPr b="0" i="0" sz="1400" u="none" cap="none" strike="noStrike">
              <a:solidFill>
                <a:srgbClr val="000000"/>
              </a:solidFill>
              <a:latin typeface="Arial"/>
              <a:ea typeface="Arial"/>
              <a:cs typeface="Arial"/>
              <a:sym typeface="Arial"/>
            </a:endParaRPr>
          </a:p>
        </p:txBody>
      </p:sp>
      <p:pic>
        <p:nvPicPr>
          <p:cNvPr id="66" name="Google Shape;66;p4"/>
          <p:cNvPicPr preferRelativeResize="0"/>
          <p:nvPr/>
        </p:nvPicPr>
        <p:blipFill rotWithShape="1">
          <a:blip r:embed="rId3">
            <a:alphaModFix/>
          </a:blip>
          <a:srcRect b="0" l="0" r="0" t="0"/>
          <a:stretch/>
        </p:blipFill>
        <p:spPr>
          <a:xfrm>
            <a:off x="8391719" y="1631547"/>
            <a:ext cx="3420067" cy="1923788"/>
          </a:xfrm>
          <a:prstGeom prst="rect">
            <a:avLst/>
          </a:prstGeom>
          <a:noFill/>
          <a:ln>
            <a:noFill/>
          </a:ln>
        </p:spPr>
      </p:pic>
      <p:sp>
        <p:nvSpPr>
          <p:cNvPr id="67" name="Google Shape;67;p4"/>
          <p:cNvSpPr txBox="1"/>
          <p:nvPr/>
        </p:nvSpPr>
        <p:spPr>
          <a:xfrm>
            <a:off x="0" y="519451"/>
            <a:ext cx="12192000" cy="769401"/>
          </a:xfrm>
          <a:prstGeom prst="rect">
            <a:avLst/>
          </a:prstGeom>
          <a:noFill/>
          <a:ln>
            <a:noFill/>
          </a:ln>
        </p:spPr>
        <p:txBody>
          <a:bodyPr anchorCtr="0" anchor="t" bIns="45700" lIns="91425" spcFirstLastPara="1" rIns="91425" wrap="square" tIns="45700">
            <a:spAutoFit/>
          </a:bodyPr>
          <a:lstStyle/>
          <a:p>
            <a:pPr indent="0" lvl="0" marL="0" rtl="0" algn="ctr">
              <a:spcBef>
                <a:spcPts val="0"/>
              </a:spcBef>
              <a:spcAft>
                <a:spcPts val="0"/>
              </a:spcAft>
              <a:buClr>
                <a:schemeClr val="dk1"/>
              </a:buClr>
              <a:buSzPts val="2400"/>
              <a:buFont typeface="Arial"/>
              <a:buNone/>
            </a:pPr>
            <a:r>
              <a:rPr lang="en-US" sz="2400">
                <a:solidFill>
                  <a:srgbClr val="00D4FB"/>
                </a:solidFill>
                <a:latin typeface="Montserrat"/>
                <a:ea typeface="Montserrat"/>
                <a:cs typeface="Montserrat"/>
                <a:sym typeface="Montserrat"/>
              </a:rPr>
              <a:t>Studiu de caz</a:t>
            </a:r>
            <a:endParaRPr b="0" i="0" sz="1400" u="none" cap="none" strike="noStrike">
              <a:solidFill>
                <a:srgbClr val="000000"/>
              </a:solidFill>
              <a:latin typeface="Arial"/>
              <a:ea typeface="Arial"/>
              <a:cs typeface="Arial"/>
              <a:sym typeface="Arial"/>
            </a:endParaRPr>
          </a:p>
          <a:p>
            <a:pPr indent="0" lvl="0" marL="0" rtl="0" algn="ctr">
              <a:spcBef>
                <a:spcPts val="0"/>
              </a:spcBef>
              <a:spcAft>
                <a:spcPts val="0"/>
              </a:spcAft>
              <a:buClr>
                <a:schemeClr val="dk1"/>
              </a:buClr>
              <a:buFont typeface="Arial"/>
              <a:buNone/>
            </a:pPr>
            <a:r>
              <a:rPr lang="en-US" sz="2000">
                <a:solidFill>
                  <a:srgbClr val="004E8B"/>
                </a:solidFill>
                <a:latin typeface="Montserrat"/>
                <a:ea typeface="Montserrat"/>
                <a:cs typeface="Montserrat"/>
                <a:sym typeface="Montserrat"/>
              </a:rPr>
              <a:t>Caz fictiv pentru studenți</a:t>
            </a:r>
            <a:endParaRPr b="0" i="0" sz="1400" u="none" cap="none" strike="noStrike">
              <a:solidFill>
                <a:srgbClr val="000000"/>
              </a:solidFill>
              <a:latin typeface="Arial"/>
              <a:ea typeface="Arial"/>
              <a:cs typeface="Arial"/>
              <a:sym typeface="Arial"/>
            </a:endParaRPr>
          </a:p>
        </p:txBody>
      </p:sp>
      <p:sp>
        <p:nvSpPr>
          <p:cNvPr id="68" name="Google Shape;68;p4"/>
          <p:cNvSpPr txBox="1"/>
          <p:nvPr/>
        </p:nvSpPr>
        <p:spPr>
          <a:xfrm>
            <a:off x="200904" y="3676683"/>
            <a:ext cx="11557200" cy="1485300"/>
          </a:xfrm>
          <a:prstGeom prst="rect">
            <a:avLst/>
          </a:prstGeom>
          <a:noFill/>
          <a:ln>
            <a:noFill/>
          </a:ln>
        </p:spPr>
        <p:txBody>
          <a:bodyPr anchorCtr="0" anchor="t" bIns="45700" lIns="91425" spcFirstLastPara="1" rIns="91425" wrap="square" tIns="45700">
            <a:spAutoFit/>
          </a:bodyPr>
          <a:lstStyle/>
          <a:p>
            <a:pPr indent="-298450" lvl="0" marL="457200" rtl="0" algn="just">
              <a:lnSpc>
                <a:spcPct val="150000"/>
              </a:lnSpc>
              <a:spcBef>
                <a:spcPts val="1200"/>
              </a:spcBef>
              <a:spcAft>
                <a:spcPts val="0"/>
              </a:spcAft>
              <a:buClr>
                <a:schemeClr val="dk1"/>
              </a:buClr>
              <a:buSzPts val="1100"/>
              <a:buChar char="•"/>
            </a:pPr>
            <a:r>
              <a:rPr lang="en-US" sz="1100">
                <a:solidFill>
                  <a:schemeClr val="dk1"/>
                </a:solidFill>
                <a:latin typeface="Montserrat"/>
                <a:ea typeface="Montserrat"/>
                <a:cs typeface="Montserrat"/>
                <a:sym typeface="Montserrat"/>
              </a:rPr>
              <a:t>Care sunt riscurile potențiale ale colectării extensive de date de către platformele de comerț electronic?</a:t>
            </a:r>
            <a:endParaRPr sz="1100">
              <a:solidFill>
                <a:schemeClr val="dk1"/>
              </a:solidFill>
              <a:latin typeface="Montserrat"/>
              <a:ea typeface="Montserrat"/>
              <a:cs typeface="Montserrat"/>
              <a:sym typeface="Montserrat"/>
            </a:endParaRPr>
          </a:p>
          <a:p>
            <a:pPr indent="-298450" lvl="0" marL="457200" rtl="0" algn="just">
              <a:lnSpc>
                <a:spcPct val="150000"/>
              </a:lnSpc>
              <a:spcBef>
                <a:spcPts val="1200"/>
              </a:spcBef>
              <a:spcAft>
                <a:spcPts val="0"/>
              </a:spcAft>
              <a:buClr>
                <a:schemeClr val="dk1"/>
              </a:buClr>
              <a:buSzPts val="1100"/>
              <a:buChar char="•"/>
            </a:pPr>
            <a:r>
              <a:rPr lang="en-US" sz="1100">
                <a:solidFill>
                  <a:schemeClr val="dk1"/>
                </a:solidFill>
                <a:latin typeface="Montserrat"/>
                <a:ea typeface="Montserrat"/>
                <a:cs typeface="Montserrat"/>
                <a:sym typeface="Montserrat"/>
              </a:rPr>
              <a:t>Cum pot companiile de comerț electronic să îmbunătățească transparența și protecția confidențialității pentru clienții lor?</a:t>
            </a:r>
            <a:endParaRPr sz="1100">
              <a:solidFill>
                <a:schemeClr val="dk1"/>
              </a:solidFill>
              <a:latin typeface="Montserrat"/>
              <a:ea typeface="Montserrat"/>
              <a:cs typeface="Montserrat"/>
              <a:sym typeface="Montserrat"/>
            </a:endParaRPr>
          </a:p>
          <a:p>
            <a:pPr indent="-298450" lvl="0" marL="457200" rtl="0" algn="just">
              <a:lnSpc>
                <a:spcPct val="150000"/>
              </a:lnSpc>
              <a:spcBef>
                <a:spcPts val="1200"/>
              </a:spcBef>
              <a:spcAft>
                <a:spcPts val="0"/>
              </a:spcAft>
              <a:buClr>
                <a:schemeClr val="dk1"/>
              </a:buClr>
              <a:buSzPts val="1100"/>
              <a:buChar char="•"/>
            </a:pPr>
            <a:r>
              <a:rPr lang="en-US" sz="1100">
                <a:solidFill>
                  <a:schemeClr val="dk1"/>
                </a:solidFill>
                <a:latin typeface="Montserrat"/>
                <a:ea typeface="Montserrat"/>
                <a:cs typeface="Montserrat"/>
                <a:sym typeface="Montserrat"/>
              </a:rPr>
              <a:t>Ce alternative există pentru a obține o experiență de cumpărături personalizată fără urmărirea extensivă a datelor?</a:t>
            </a:r>
            <a:endParaRPr sz="1100">
              <a:solidFill>
                <a:schemeClr val="dk1"/>
              </a:solidFill>
              <a:latin typeface="Montserrat"/>
              <a:ea typeface="Montserrat"/>
              <a:cs typeface="Montserrat"/>
              <a:sym typeface="Montserrat"/>
            </a:endParaRPr>
          </a:p>
          <a:p>
            <a:pPr indent="-298450" lvl="0" marL="457200" rtl="0" algn="just">
              <a:lnSpc>
                <a:spcPct val="150000"/>
              </a:lnSpc>
              <a:spcBef>
                <a:spcPts val="1200"/>
              </a:spcBef>
              <a:spcAft>
                <a:spcPts val="0"/>
              </a:spcAft>
              <a:buClr>
                <a:schemeClr val="dk1"/>
              </a:buClr>
              <a:buSzPts val="1100"/>
              <a:buChar char="•"/>
            </a:pPr>
            <a:r>
              <a:rPr lang="en-US" sz="1100">
                <a:solidFill>
                  <a:schemeClr val="dk1"/>
                </a:solidFill>
                <a:latin typeface="Montserrat"/>
                <a:ea typeface="Montserrat"/>
                <a:cs typeface="Montserrat"/>
                <a:sym typeface="Montserrat"/>
              </a:rPr>
              <a:t>Cum pot utilizatorii să echilibreze nevoia de comoditate cu nevoia de confidențialitate în contextul cumpărăturilor online?</a:t>
            </a:r>
            <a:endParaRPr sz="1100">
              <a:solidFill>
                <a:schemeClr val="dk1"/>
              </a:solidFill>
              <a:latin typeface="Montserrat"/>
              <a:ea typeface="Montserrat"/>
              <a:cs typeface="Montserrat"/>
              <a:sym typeface="Montserrat"/>
            </a:endParaRPr>
          </a:p>
        </p:txBody>
      </p:sp>
      <p:sp>
        <p:nvSpPr>
          <p:cNvPr id="69" name="Google Shape;69;p4"/>
          <p:cNvSpPr txBox="1"/>
          <p:nvPr/>
        </p:nvSpPr>
        <p:spPr>
          <a:xfrm>
            <a:off x="5288105" y="6596959"/>
            <a:ext cx="6100618" cy="230832"/>
          </a:xfrm>
          <a:prstGeom prst="rect">
            <a:avLst/>
          </a:prstGeom>
          <a:noFill/>
          <a:ln>
            <a:noFill/>
          </a:ln>
        </p:spPr>
        <p:txBody>
          <a:bodyPr anchorCtr="0" anchor="t" bIns="45700" lIns="91425" spcFirstLastPara="1" rIns="91425" wrap="square" tIns="45700">
            <a:spAutoFit/>
          </a:bodyPr>
          <a:lstStyle/>
          <a:p>
            <a:pPr indent="0" lvl="0" marL="0" rtl="0" algn="r">
              <a:spcBef>
                <a:spcPts val="0"/>
              </a:spcBef>
              <a:spcAft>
                <a:spcPts val="0"/>
              </a:spcAft>
              <a:buClr>
                <a:schemeClr val="dk1"/>
              </a:buClr>
              <a:buFont typeface="Arial"/>
              <a:buNone/>
            </a:pPr>
            <a:r>
              <a:rPr lang="en-US" sz="900">
                <a:solidFill>
                  <a:srgbClr val="BFBFBF"/>
                </a:solidFill>
                <a:latin typeface="Montserrat"/>
                <a:ea typeface="Montserrat"/>
                <a:cs typeface="Montserrat"/>
                <a:sym typeface="Montserrat"/>
              </a:rPr>
              <a:t>UC2 | Confidențialitatea și comoditatea IA</a:t>
            </a:r>
            <a:endParaRPr b="0" i="0" sz="1400" u="none" cap="none" strike="noStrike">
              <a:solidFill>
                <a:srgbClr val="000000"/>
              </a:solidFill>
              <a:latin typeface="Arial"/>
              <a:ea typeface="Arial"/>
              <a:cs typeface="Arial"/>
              <a:sym typeface="Arial"/>
            </a:endParaRPr>
          </a:p>
        </p:txBody>
      </p:sp>
      <p:pic>
        <p:nvPicPr>
          <p:cNvPr id="70" name="Google Shape;70;p4"/>
          <p:cNvPicPr preferRelativeResize="0"/>
          <p:nvPr/>
        </p:nvPicPr>
        <p:blipFill rotWithShape="1">
          <a:blip r:embed="rId4">
            <a:alphaModFix/>
          </a:blip>
          <a:srcRect b="0" l="0" r="0" t="0"/>
          <a:stretch/>
        </p:blipFill>
        <p:spPr>
          <a:xfrm rot="-5400000">
            <a:off x="10893425" y="6935418"/>
            <a:ext cx="1438275" cy="447675"/>
          </a:xfrm>
          <a:prstGeom prst="rect">
            <a:avLst/>
          </a:prstGeom>
          <a:noFill/>
          <a:ln>
            <a:noFill/>
          </a:ln>
        </p:spPr>
      </p:pic>
      <p:sp>
        <p:nvSpPr>
          <p:cNvPr id="71" name="Google Shape;71;p4"/>
          <p:cNvSpPr txBox="1"/>
          <p:nvPr/>
        </p:nvSpPr>
        <p:spPr>
          <a:xfrm>
            <a:off x="11388724" y="6605491"/>
            <a:ext cx="447675" cy="246221"/>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1000"/>
              <a:buFont typeface="Arial"/>
              <a:buNone/>
            </a:pPr>
            <a:r>
              <a:rPr b="0" i="0" lang="en-US" sz="1000" u="none" cap="none" strike="noStrike">
                <a:solidFill>
                  <a:srgbClr val="7F7F7F"/>
                </a:solidFill>
                <a:latin typeface="Montserrat"/>
                <a:ea typeface="Montserrat"/>
                <a:cs typeface="Montserrat"/>
                <a:sym typeface="Montserrat"/>
              </a:rPr>
              <a:t>3</a:t>
            </a:r>
            <a:endParaRPr b="0" i="0" sz="1400" u="none" cap="none" strike="noStrike">
              <a:solidFill>
                <a:srgbClr val="000000"/>
              </a:solidFill>
              <a:latin typeface="Arial"/>
              <a:ea typeface="Arial"/>
              <a:cs typeface="Arial"/>
              <a:sym typeface="Arial"/>
            </a:endParaRPr>
          </a:p>
        </p:txBody>
      </p:sp>
      <p:sp>
        <p:nvSpPr>
          <p:cNvPr id="72" name="Google Shape;72;p4"/>
          <p:cNvSpPr txBox="1"/>
          <p:nvPr/>
        </p:nvSpPr>
        <p:spPr>
          <a:xfrm>
            <a:off x="8301770" y="3588957"/>
            <a:ext cx="3456300" cy="4617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800"/>
              <a:buFont typeface="Arial"/>
              <a:buNone/>
            </a:pPr>
            <a:r>
              <a:rPr lang="en-US" sz="800">
                <a:solidFill>
                  <a:schemeClr val="dk1"/>
                </a:solidFill>
                <a:latin typeface="Montserrat"/>
                <a:ea typeface="Montserrat"/>
                <a:cs typeface="Montserrat"/>
                <a:sym typeface="Montserrat"/>
              </a:rPr>
              <a:t>SURSA IMAGINII</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800"/>
              <a:buFont typeface="Arial"/>
              <a:buNone/>
            </a:pPr>
            <a:r>
              <a:rPr b="0" i="0" lang="en-US" sz="800" u="none" cap="none" strike="noStrike">
                <a:solidFill>
                  <a:schemeClr val="dk1"/>
                </a:solidFill>
                <a:latin typeface="Calibri"/>
                <a:ea typeface="Calibri"/>
                <a:cs typeface="Calibri"/>
                <a:sym typeface="Calibri"/>
              </a:rPr>
              <a:t> </a:t>
            </a:r>
            <a:r>
              <a:rPr b="0" i="0" lang="en-US" sz="800" u="sng" cap="none" strike="noStrike">
                <a:solidFill>
                  <a:schemeClr val="dk1"/>
                </a:solidFill>
                <a:latin typeface="Calibri"/>
                <a:ea typeface="Calibri"/>
                <a:cs typeface="Calibri"/>
                <a:sym typeface="Calibri"/>
                <a:hlinkClick r:id="rId5">
                  <a:extLst>
                    <a:ext uri="{A12FA001-AC4F-418D-AE19-62706E023703}">
                      <ahyp:hlinkClr val="tx"/>
                    </a:ext>
                  </a:extLst>
                </a:hlinkClick>
              </a:rPr>
              <a:t>https://www.truthmedia.gr/en/blog/e-shop/top-10-benefits-online-shopping</a:t>
            </a:r>
            <a:endParaRPr b="0" i="0" sz="800" u="none" cap="none" strike="noStrike">
              <a:solidFill>
                <a:schemeClr val="dk1"/>
              </a:solidFill>
              <a:latin typeface="Calibri"/>
              <a:ea typeface="Calibri"/>
              <a:cs typeface="Calibri"/>
              <a:sym typeface="Calibri"/>
            </a:endParaRPr>
          </a:p>
          <a:p>
            <a:pPr indent="0" lvl="0" marL="0" marR="0" rtl="0" algn="l">
              <a:lnSpc>
                <a:spcPct val="100000"/>
              </a:lnSpc>
              <a:spcBef>
                <a:spcPts val="0"/>
              </a:spcBef>
              <a:spcAft>
                <a:spcPts val="0"/>
              </a:spcAft>
              <a:buClr>
                <a:srgbClr val="000000"/>
              </a:buClr>
              <a:buSzPts val="800"/>
              <a:buFont typeface="Arial"/>
              <a:buNone/>
            </a:pPr>
            <a:r>
              <a:t/>
            </a:r>
            <a:endParaRPr b="0" i="0" sz="800" u="none" cap="none" strike="noStrike">
              <a:solidFill>
                <a:schemeClr val="dk1"/>
              </a:solidFill>
              <a:latin typeface="Calibri"/>
              <a:ea typeface="Calibri"/>
              <a:cs typeface="Calibri"/>
              <a:sym typeface="Calibri"/>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6" name="Shape 76"/>
        <p:cNvGrpSpPr/>
        <p:nvPr/>
      </p:nvGrpSpPr>
      <p:grpSpPr>
        <a:xfrm>
          <a:off x="0" y="0"/>
          <a:ext cx="0" cy="0"/>
          <a:chOff x="0" y="0"/>
          <a:chExt cx="0" cy="0"/>
        </a:xfrm>
      </p:grpSpPr>
      <p:sp>
        <p:nvSpPr>
          <p:cNvPr id="77" name="Google Shape;77;p5"/>
          <p:cNvSpPr txBox="1"/>
          <p:nvPr/>
        </p:nvSpPr>
        <p:spPr>
          <a:xfrm>
            <a:off x="328492" y="1585803"/>
            <a:ext cx="5513016" cy="1610659"/>
          </a:xfrm>
          <a:prstGeom prst="rect">
            <a:avLst/>
          </a:prstGeom>
          <a:noFill/>
          <a:ln cap="flat" cmpd="sng" w="9525">
            <a:solidFill>
              <a:srgbClr val="F2F2F2"/>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000"/>
              <a:buFont typeface="Arial"/>
              <a:buNone/>
            </a:pPr>
            <a:r>
              <a:rPr b="1" lang="en-US" sz="1000">
                <a:solidFill>
                  <a:schemeClr val="dk1"/>
                </a:solidFill>
                <a:latin typeface="Montserrat"/>
                <a:ea typeface="Montserrat"/>
                <a:cs typeface="Montserrat"/>
                <a:sym typeface="Montserrat"/>
              </a:rPr>
              <a:t>Experiența cumpărăturilor online</a:t>
            </a:r>
            <a:endParaRPr b="0" i="0" sz="1400" u="none" cap="none" strike="noStrike">
              <a:solidFill>
                <a:srgbClr val="000000"/>
              </a:solidFill>
              <a:latin typeface="Arial"/>
              <a:ea typeface="Arial"/>
              <a:cs typeface="Arial"/>
              <a:sym typeface="Arial"/>
            </a:endParaRPr>
          </a:p>
          <a:p>
            <a:pPr indent="-171450" lvl="0" marL="171450" marR="0" rtl="0" algn="l">
              <a:lnSpc>
                <a:spcPct val="100000"/>
              </a:lnSpc>
              <a:spcBef>
                <a:spcPts val="0"/>
              </a:spcBef>
              <a:spcAft>
                <a:spcPts val="0"/>
              </a:spcAft>
              <a:buClr>
                <a:schemeClr val="dk1"/>
              </a:buClr>
              <a:buSzPts val="1000"/>
              <a:buFont typeface="Arial"/>
              <a:buChar char="•"/>
            </a:pPr>
            <a:r>
              <a:rPr b="1" lang="en-US" sz="1000">
                <a:solidFill>
                  <a:schemeClr val="dk1"/>
                </a:solidFill>
                <a:latin typeface="Montserrat"/>
                <a:ea typeface="Montserrat"/>
                <a:cs typeface="Montserrat"/>
                <a:sym typeface="Montserrat"/>
              </a:rPr>
              <a:t>Platforme de comerț electronic</a:t>
            </a:r>
            <a:r>
              <a:rPr b="0" i="0" lang="en-US" sz="1000" u="none" cap="none" strike="noStrike">
                <a:solidFill>
                  <a:schemeClr val="dk1"/>
                </a:solidFill>
                <a:latin typeface="Montserrat"/>
                <a:ea typeface="Montserrat"/>
                <a:cs typeface="Montserrat"/>
                <a:sym typeface="Montserrat"/>
              </a:rPr>
              <a:t>: </a:t>
            </a:r>
            <a:r>
              <a:rPr lang="en-US" sz="1000">
                <a:solidFill>
                  <a:schemeClr val="dk1"/>
                </a:solidFill>
                <a:latin typeface="Montserrat"/>
                <a:ea typeface="Montserrat"/>
                <a:cs typeface="Montserrat"/>
                <a:sym typeface="Montserrat"/>
              </a:rPr>
              <a:t>John folosește mai multe site-uri web și aplicații de comerț electronic, precum Amazon, eBay și servicii locale de livrare a produselor alimentare.</a:t>
            </a:r>
            <a:endParaRPr b="0" i="0" sz="1400" u="none" cap="none" strike="noStrike">
              <a:solidFill>
                <a:srgbClr val="000000"/>
              </a:solidFill>
              <a:latin typeface="Arial"/>
              <a:ea typeface="Arial"/>
              <a:cs typeface="Arial"/>
              <a:sym typeface="Arial"/>
            </a:endParaRPr>
          </a:p>
          <a:p>
            <a:pPr indent="-171450" lvl="0" marL="171450" marR="0" rtl="0" algn="l">
              <a:lnSpc>
                <a:spcPct val="100000"/>
              </a:lnSpc>
              <a:spcBef>
                <a:spcPts val="0"/>
              </a:spcBef>
              <a:spcAft>
                <a:spcPts val="0"/>
              </a:spcAft>
              <a:buClr>
                <a:schemeClr val="dk1"/>
              </a:buClr>
              <a:buSzPts val="1000"/>
              <a:buFont typeface="Arial"/>
              <a:buChar char="•"/>
            </a:pPr>
            <a:r>
              <a:rPr b="1" lang="en-US" sz="1000">
                <a:solidFill>
                  <a:schemeClr val="dk1"/>
                </a:solidFill>
                <a:latin typeface="Montserrat"/>
                <a:ea typeface="Montserrat"/>
                <a:cs typeface="Montserrat"/>
                <a:sym typeface="Montserrat"/>
              </a:rPr>
              <a:t>Personalizare</a:t>
            </a:r>
            <a:r>
              <a:rPr b="0" i="0" lang="en-US" sz="1000" u="none" cap="none" strike="noStrike">
                <a:solidFill>
                  <a:schemeClr val="dk1"/>
                </a:solidFill>
                <a:latin typeface="Montserrat"/>
                <a:ea typeface="Montserrat"/>
                <a:cs typeface="Montserrat"/>
                <a:sym typeface="Montserrat"/>
              </a:rPr>
              <a:t>: </a:t>
            </a:r>
            <a:r>
              <a:rPr lang="en-US" sz="1000">
                <a:solidFill>
                  <a:schemeClr val="dk1"/>
                </a:solidFill>
                <a:latin typeface="Montserrat"/>
                <a:ea typeface="Montserrat"/>
                <a:cs typeface="Montserrat"/>
                <a:sym typeface="Montserrat"/>
              </a:rPr>
              <a:t>aceste platforme utilizează algoritmi pentru a analiza comportamentul său de cumpărare, istoricul căutărilor și istoricul achizițiilor, pentru a-i oferi recomandări personalizate de produse.</a:t>
            </a:r>
            <a:endParaRPr b="0" i="0" sz="1400" u="none" cap="none" strike="noStrike">
              <a:solidFill>
                <a:srgbClr val="000000"/>
              </a:solidFill>
              <a:latin typeface="Arial"/>
              <a:ea typeface="Arial"/>
              <a:cs typeface="Arial"/>
              <a:sym typeface="Arial"/>
            </a:endParaRPr>
          </a:p>
          <a:p>
            <a:pPr indent="-171450" lvl="0" marL="171450" marR="0" rtl="0" algn="l">
              <a:lnSpc>
                <a:spcPct val="100000"/>
              </a:lnSpc>
              <a:spcBef>
                <a:spcPts val="0"/>
              </a:spcBef>
              <a:spcAft>
                <a:spcPts val="0"/>
              </a:spcAft>
              <a:buClr>
                <a:schemeClr val="dk1"/>
              </a:buClr>
              <a:buSzPts val="1000"/>
              <a:buFont typeface="Arial"/>
              <a:buChar char="•"/>
            </a:pPr>
            <a:r>
              <a:rPr b="1" lang="en-US" sz="1000">
                <a:solidFill>
                  <a:schemeClr val="dk1"/>
                </a:solidFill>
                <a:latin typeface="Montserrat"/>
                <a:ea typeface="Montserrat"/>
                <a:cs typeface="Montserrat"/>
                <a:sym typeface="Montserrat"/>
              </a:rPr>
              <a:t>Ușurința accesului</a:t>
            </a:r>
            <a:r>
              <a:rPr b="0" i="0" lang="en-US" sz="1000" u="none" cap="none" strike="noStrike">
                <a:solidFill>
                  <a:schemeClr val="dk1"/>
                </a:solidFill>
                <a:latin typeface="Montserrat"/>
                <a:ea typeface="Montserrat"/>
                <a:cs typeface="Montserrat"/>
                <a:sym typeface="Montserrat"/>
              </a:rPr>
              <a:t>: </a:t>
            </a:r>
            <a:r>
              <a:rPr lang="en-US" sz="1000">
                <a:solidFill>
                  <a:schemeClr val="dk1"/>
                </a:solidFill>
                <a:latin typeface="Montserrat"/>
                <a:ea typeface="Montserrat"/>
                <a:cs typeface="Montserrat"/>
                <a:sym typeface="Montserrat"/>
              </a:rPr>
              <a:t>John poate compara prețurile, citi recenzii și efectua achiziții cu doar câteva clicuri, economisind timp și efort.</a:t>
            </a:r>
            <a:endParaRPr b="0" i="0" sz="1400" u="none" cap="none" strike="noStrike">
              <a:solidFill>
                <a:srgbClr val="000000"/>
              </a:solidFill>
              <a:latin typeface="Arial"/>
              <a:ea typeface="Arial"/>
              <a:cs typeface="Arial"/>
              <a:sym typeface="Arial"/>
            </a:endParaRPr>
          </a:p>
        </p:txBody>
      </p:sp>
      <p:sp>
        <p:nvSpPr>
          <p:cNvPr id="78" name="Google Shape;78;p5"/>
          <p:cNvSpPr txBox="1"/>
          <p:nvPr/>
        </p:nvSpPr>
        <p:spPr>
          <a:xfrm>
            <a:off x="0" y="519451"/>
            <a:ext cx="12192000" cy="769401"/>
          </a:xfrm>
          <a:prstGeom prst="rect">
            <a:avLst/>
          </a:prstGeom>
          <a:noFill/>
          <a:ln>
            <a:noFill/>
          </a:ln>
        </p:spPr>
        <p:txBody>
          <a:bodyPr anchorCtr="0" anchor="t" bIns="45700" lIns="91425" spcFirstLastPara="1" rIns="91425" wrap="square" tIns="45700">
            <a:spAutoFit/>
          </a:bodyPr>
          <a:lstStyle/>
          <a:p>
            <a:pPr indent="0" lvl="0" marL="0" rtl="0" algn="ctr">
              <a:spcBef>
                <a:spcPts val="0"/>
              </a:spcBef>
              <a:spcAft>
                <a:spcPts val="0"/>
              </a:spcAft>
              <a:buClr>
                <a:schemeClr val="dk1"/>
              </a:buClr>
              <a:buSzPts val="2400"/>
              <a:buFont typeface="Arial"/>
              <a:buNone/>
            </a:pPr>
            <a:r>
              <a:rPr lang="en-US" sz="2400">
                <a:solidFill>
                  <a:srgbClr val="00D4FB"/>
                </a:solidFill>
                <a:latin typeface="Montserrat"/>
                <a:ea typeface="Montserrat"/>
                <a:cs typeface="Montserrat"/>
                <a:sym typeface="Montserrat"/>
              </a:rPr>
              <a:t>Studiu de caz</a:t>
            </a:r>
            <a:endParaRPr b="0" i="0" sz="1400" u="none" cap="none" strike="noStrike">
              <a:solidFill>
                <a:srgbClr val="000000"/>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2000"/>
              <a:buFont typeface="Arial"/>
              <a:buNone/>
            </a:pPr>
            <a:r>
              <a:rPr lang="en-US" sz="2000">
                <a:solidFill>
                  <a:srgbClr val="004E8B"/>
                </a:solidFill>
                <a:latin typeface="Montserrat"/>
                <a:ea typeface="Montserrat"/>
                <a:cs typeface="Montserrat"/>
                <a:sym typeface="Montserrat"/>
              </a:rPr>
              <a:t>Sfaturi pentru profesori</a:t>
            </a:r>
            <a:endParaRPr b="0" i="0" sz="1400" u="none" cap="none" strike="noStrike">
              <a:solidFill>
                <a:srgbClr val="000000"/>
              </a:solidFill>
              <a:latin typeface="Arial"/>
              <a:ea typeface="Arial"/>
              <a:cs typeface="Arial"/>
              <a:sym typeface="Arial"/>
            </a:endParaRPr>
          </a:p>
        </p:txBody>
      </p:sp>
      <p:sp>
        <p:nvSpPr>
          <p:cNvPr id="79" name="Google Shape;79;p5"/>
          <p:cNvSpPr txBox="1"/>
          <p:nvPr/>
        </p:nvSpPr>
        <p:spPr>
          <a:xfrm>
            <a:off x="6303163" y="1565246"/>
            <a:ext cx="5513100" cy="1785600"/>
          </a:xfrm>
          <a:prstGeom prst="rect">
            <a:avLst/>
          </a:prstGeom>
          <a:noFill/>
          <a:ln cap="flat" cmpd="sng" w="9525">
            <a:solidFill>
              <a:srgbClr val="F2F2F2"/>
            </a:solidFill>
            <a:prstDash val="solid"/>
            <a:round/>
            <a:headEnd len="sm" w="sm" type="none"/>
            <a:tailEnd len="sm" w="sm" type="none"/>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000"/>
              <a:buFont typeface="Arial"/>
              <a:buNone/>
            </a:pPr>
            <a:r>
              <a:rPr b="1" lang="en-US" sz="1000">
                <a:solidFill>
                  <a:schemeClr val="dk1"/>
                </a:solidFill>
                <a:latin typeface="Montserrat"/>
                <a:ea typeface="Montserrat"/>
                <a:cs typeface="Montserrat"/>
                <a:sym typeface="Montserrat"/>
              </a:rPr>
              <a:t>Confortul</a:t>
            </a:r>
            <a:endParaRPr b="0" i="0" sz="1000" u="none" cap="none" strike="noStrike">
              <a:solidFill>
                <a:schemeClr val="dk1"/>
              </a:solidFill>
              <a:latin typeface="Montserrat"/>
              <a:ea typeface="Montserrat"/>
              <a:cs typeface="Montserrat"/>
              <a:sym typeface="Montserrat"/>
            </a:endParaRPr>
          </a:p>
          <a:p>
            <a:pPr indent="0" lvl="0" marL="0" marR="0" rtl="0" algn="l">
              <a:lnSpc>
                <a:spcPct val="100000"/>
              </a:lnSpc>
              <a:spcBef>
                <a:spcPts val="0"/>
              </a:spcBef>
              <a:spcAft>
                <a:spcPts val="0"/>
              </a:spcAft>
              <a:buClr>
                <a:srgbClr val="000000"/>
              </a:buClr>
              <a:buSzPts val="1000"/>
              <a:buFont typeface="Arial"/>
              <a:buNone/>
            </a:pPr>
            <a:r>
              <a:rPr lang="en-US" sz="1000">
                <a:solidFill>
                  <a:schemeClr val="dk1"/>
                </a:solidFill>
                <a:latin typeface="Montserrat"/>
                <a:ea typeface="Montserrat"/>
                <a:cs typeface="Montserrat"/>
                <a:sym typeface="Montserrat"/>
              </a:rPr>
              <a:t>Experiența de cumpărături personalizată oferă numeroase avantaje:</a:t>
            </a:r>
            <a:endParaRPr b="0" i="0" sz="1400" u="none" cap="none" strike="noStrike">
              <a:solidFill>
                <a:srgbClr val="000000"/>
              </a:solidFill>
              <a:latin typeface="Arial"/>
              <a:ea typeface="Arial"/>
              <a:cs typeface="Arial"/>
              <a:sym typeface="Arial"/>
            </a:endParaRPr>
          </a:p>
          <a:p>
            <a:pPr indent="-171450" lvl="0" marL="171450" marR="0" rtl="0" algn="l">
              <a:lnSpc>
                <a:spcPct val="100000"/>
              </a:lnSpc>
              <a:spcBef>
                <a:spcPts val="0"/>
              </a:spcBef>
              <a:spcAft>
                <a:spcPts val="0"/>
              </a:spcAft>
              <a:buClr>
                <a:schemeClr val="dk1"/>
              </a:buClr>
              <a:buSzPts val="1000"/>
              <a:buFont typeface="Arial"/>
              <a:buChar char="•"/>
            </a:pPr>
            <a:r>
              <a:rPr b="1" lang="en-US" sz="1000">
                <a:solidFill>
                  <a:schemeClr val="dk1"/>
                </a:solidFill>
                <a:latin typeface="Montserrat"/>
                <a:ea typeface="Montserrat"/>
                <a:cs typeface="Montserrat"/>
                <a:sym typeface="Montserrat"/>
              </a:rPr>
              <a:t>Recomandări relevante</a:t>
            </a:r>
            <a:r>
              <a:rPr b="0" i="0" lang="en-US" sz="1000" u="none" cap="none" strike="noStrike">
                <a:solidFill>
                  <a:schemeClr val="dk1"/>
                </a:solidFill>
                <a:latin typeface="Montserrat"/>
                <a:ea typeface="Montserrat"/>
                <a:cs typeface="Montserrat"/>
                <a:sym typeface="Montserrat"/>
              </a:rPr>
              <a:t>: </a:t>
            </a:r>
            <a:r>
              <a:rPr lang="en-US" sz="1000">
                <a:solidFill>
                  <a:schemeClr val="dk1"/>
                </a:solidFill>
                <a:latin typeface="Montserrat"/>
                <a:ea typeface="Montserrat"/>
                <a:cs typeface="Montserrat"/>
                <a:sym typeface="Montserrat"/>
              </a:rPr>
              <a:t>John primește sugestii de produse pe baza preferințelor și achizițiilor sale anterioare, ceea ce îi permite să găsească mai ușor articolele care îi plac.</a:t>
            </a:r>
            <a:endParaRPr b="0" i="0" sz="1400" u="none" cap="none" strike="noStrike">
              <a:solidFill>
                <a:srgbClr val="000000"/>
              </a:solidFill>
              <a:latin typeface="Arial"/>
              <a:ea typeface="Arial"/>
              <a:cs typeface="Arial"/>
              <a:sym typeface="Arial"/>
            </a:endParaRPr>
          </a:p>
          <a:p>
            <a:pPr indent="-171450" lvl="0" marL="171450" marR="0" rtl="0" algn="l">
              <a:lnSpc>
                <a:spcPct val="100000"/>
              </a:lnSpc>
              <a:spcBef>
                <a:spcPts val="0"/>
              </a:spcBef>
              <a:spcAft>
                <a:spcPts val="0"/>
              </a:spcAft>
              <a:buClr>
                <a:schemeClr val="dk1"/>
              </a:buClr>
              <a:buSzPts val="1000"/>
              <a:buFont typeface="Arial"/>
              <a:buChar char="•"/>
            </a:pPr>
            <a:r>
              <a:rPr b="1" lang="en-US" sz="1000">
                <a:solidFill>
                  <a:schemeClr val="dk1"/>
                </a:solidFill>
                <a:latin typeface="Montserrat"/>
                <a:ea typeface="Montserrat"/>
                <a:cs typeface="Montserrat"/>
                <a:sym typeface="Montserrat"/>
              </a:rPr>
              <a:t>Oferte exclusive</a:t>
            </a:r>
            <a:r>
              <a:rPr b="0" i="0" lang="en-US" sz="1000" u="none" cap="none" strike="noStrike">
                <a:solidFill>
                  <a:schemeClr val="dk1"/>
                </a:solidFill>
                <a:latin typeface="Montserrat"/>
                <a:ea typeface="Montserrat"/>
                <a:cs typeface="Montserrat"/>
                <a:sym typeface="Montserrat"/>
              </a:rPr>
              <a:t>: </a:t>
            </a:r>
            <a:r>
              <a:rPr lang="en-US" sz="1000">
                <a:solidFill>
                  <a:schemeClr val="dk1"/>
                </a:solidFill>
                <a:latin typeface="Montserrat"/>
                <a:ea typeface="Montserrat"/>
                <a:cs typeface="Montserrat"/>
                <a:sym typeface="Montserrat"/>
              </a:rPr>
              <a:t>este informat despre reducerile și ofertele pentru produsele care îl interesează, ceea ce îl ajută să economisească bani.</a:t>
            </a:r>
            <a:endParaRPr b="0" i="0" sz="1400" u="none" cap="none" strike="noStrike">
              <a:solidFill>
                <a:srgbClr val="000000"/>
              </a:solidFill>
              <a:latin typeface="Arial"/>
              <a:ea typeface="Arial"/>
              <a:cs typeface="Arial"/>
              <a:sym typeface="Arial"/>
            </a:endParaRPr>
          </a:p>
          <a:p>
            <a:pPr indent="-171450" lvl="0" marL="171450" marR="0" rtl="0" algn="l">
              <a:lnSpc>
                <a:spcPct val="100000"/>
              </a:lnSpc>
              <a:spcBef>
                <a:spcPts val="0"/>
              </a:spcBef>
              <a:spcAft>
                <a:spcPts val="0"/>
              </a:spcAft>
              <a:buClr>
                <a:schemeClr val="dk1"/>
              </a:buClr>
              <a:buSzPts val="1000"/>
              <a:buFont typeface="Arial"/>
              <a:buChar char="•"/>
            </a:pPr>
            <a:r>
              <a:rPr b="1" lang="en-US" sz="1000">
                <a:solidFill>
                  <a:schemeClr val="dk1"/>
                </a:solidFill>
                <a:latin typeface="Montserrat"/>
                <a:ea typeface="Montserrat"/>
                <a:cs typeface="Montserrat"/>
                <a:sym typeface="Montserrat"/>
              </a:rPr>
              <a:t>Economie de timp:</a:t>
            </a:r>
            <a:r>
              <a:rPr b="0" i="0" lang="en-US" sz="1000" u="none" cap="none" strike="noStrike">
                <a:solidFill>
                  <a:schemeClr val="dk1"/>
                </a:solidFill>
                <a:latin typeface="Montserrat"/>
                <a:ea typeface="Montserrat"/>
                <a:cs typeface="Montserrat"/>
                <a:sym typeface="Montserrat"/>
              </a:rPr>
              <a:t> </a:t>
            </a:r>
            <a:r>
              <a:rPr lang="en-US" sz="1000">
                <a:solidFill>
                  <a:schemeClr val="dk1"/>
                </a:solidFill>
                <a:latin typeface="Montserrat"/>
                <a:ea typeface="Montserrat"/>
                <a:cs typeface="Montserrat"/>
                <a:sym typeface="Montserrat"/>
              </a:rPr>
              <a:t>comoditatea sugestiilor personalizate reduce timpul petrecut în căutarea articolelor.</a:t>
            </a:r>
            <a:endParaRPr b="0" i="0" sz="1400" u="none" cap="none" strike="noStrike">
              <a:solidFill>
                <a:srgbClr val="000000"/>
              </a:solidFill>
              <a:latin typeface="Arial"/>
              <a:ea typeface="Arial"/>
              <a:cs typeface="Arial"/>
              <a:sym typeface="Arial"/>
            </a:endParaRPr>
          </a:p>
          <a:p>
            <a:pPr indent="-171450" lvl="0" marL="171450" marR="0" rtl="0" algn="l">
              <a:lnSpc>
                <a:spcPct val="100000"/>
              </a:lnSpc>
              <a:spcBef>
                <a:spcPts val="0"/>
              </a:spcBef>
              <a:spcAft>
                <a:spcPts val="0"/>
              </a:spcAft>
              <a:buClr>
                <a:schemeClr val="dk1"/>
              </a:buClr>
              <a:buSzPts val="1000"/>
              <a:buFont typeface="Arial"/>
              <a:buChar char="•"/>
            </a:pPr>
            <a:r>
              <a:rPr b="1" lang="en-US" sz="1000">
                <a:solidFill>
                  <a:schemeClr val="dk1"/>
                </a:solidFill>
                <a:latin typeface="Montserrat"/>
                <a:ea typeface="Montserrat"/>
                <a:cs typeface="Montserrat"/>
                <a:sym typeface="Montserrat"/>
              </a:rPr>
              <a:t>Experiență îmbunătățită</a:t>
            </a:r>
            <a:r>
              <a:rPr b="0" i="0" lang="en-US" sz="1000" u="none" cap="none" strike="noStrike">
                <a:solidFill>
                  <a:schemeClr val="dk1"/>
                </a:solidFill>
                <a:latin typeface="Montserrat"/>
                <a:ea typeface="Montserrat"/>
                <a:cs typeface="Montserrat"/>
                <a:sym typeface="Montserrat"/>
              </a:rPr>
              <a:t>: </a:t>
            </a:r>
            <a:r>
              <a:rPr lang="en-US" sz="1000">
                <a:solidFill>
                  <a:schemeClr val="dk1"/>
                </a:solidFill>
                <a:latin typeface="Montserrat"/>
                <a:ea typeface="Montserrat"/>
                <a:cs typeface="Montserrat"/>
                <a:sym typeface="Montserrat"/>
              </a:rPr>
              <a:t>experiența de cumpărături personalizată este mai atractivă și mai ușor de utilizat.</a:t>
            </a:r>
            <a:endParaRPr b="0" i="0" sz="1400" u="none" cap="none" strike="noStrike">
              <a:solidFill>
                <a:srgbClr val="000000"/>
              </a:solidFill>
              <a:latin typeface="Arial"/>
              <a:ea typeface="Arial"/>
              <a:cs typeface="Arial"/>
              <a:sym typeface="Arial"/>
            </a:endParaRPr>
          </a:p>
        </p:txBody>
      </p:sp>
      <p:sp>
        <p:nvSpPr>
          <p:cNvPr id="80" name="Google Shape;80;p5"/>
          <p:cNvSpPr txBox="1"/>
          <p:nvPr/>
        </p:nvSpPr>
        <p:spPr>
          <a:xfrm>
            <a:off x="328492" y="3387969"/>
            <a:ext cx="5513016" cy="2068051"/>
          </a:xfrm>
          <a:prstGeom prst="rect">
            <a:avLst/>
          </a:prstGeom>
          <a:noFill/>
          <a:ln cap="flat" cmpd="sng" w="9525">
            <a:solidFill>
              <a:srgbClr val="F2F2F2"/>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000"/>
              <a:buFont typeface="Arial"/>
              <a:buNone/>
            </a:pPr>
            <a:r>
              <a:rPr b="1" lang="en-US" sz="1000">
                <a:solidFill>
                  <a:schemeClr val="dk1"/>
                </a:solidFill>
                <a:latin typeface="Montserrat"/>
                <a:ea typeface="Montserrat"/>
                <a:cs typeface="Montserrat"/>
                <a:sym typeface="Montserrat"/>
              </a:rPr>
              <a:t>Preocupările legate de confidențialitate</a:t>
            </a:r>
            <a:endParaRPr b="0" i="0" sz="1000" u="none" cap="none" strike="noStrike">
              <a:solidFill>
                <a:schemeClr val="dk1"/>
              </a:solidFill>
              <a:latin typeface="Montserrat"/>
              <a:ea typeface="Montserrat"/>
              <a:cs typeface="Montserrat"/>
              <a:sym typeface="Montserrat"/>
            </a:endParaRPr>
          </a:p>
          <a:p>
            <a:pPr indent="0" lvl="0" marL="0" marR="0" rtl="0" algn="l">
              <a:lnSpc>
                <a:spcPct val="100000"/>
              </a:lnSpc>
              <a:spcBef>
                <a:spcPts val="0"/>
              </a:spcBef>
              <a:spcAft>
                <a:spcPts val="0"/>
              </a:spcAft>
              <a:buClr>
                <a:srgbClr val="000000"/>
              </a:buClr>
              <a:buSzPts val="1000"/>
              <a:buFont typeface="Arial"/>
              <a:buNone/>
            </a:pPr>
            <a:r>
              <a:rPr lang="en-US" sz="1000">
                <a:solidFill>
                  <a:schemeClr val="dk1"/>
                </a:solidFill>
                <a:latin typeface="Montserrat"/>
                <a:ea typeface="Montserrat"/>
                <a:cs typeface="Montserrat"/>
                <a:sym typeface="Montserrat"/>
              </a:rPr>
              <a:t>În ciuda avantajelor, John devine conștient de mai multe probleme legate de confidențialitate:</a:t>
            </a:r>
            <a:endParaRPr b="0" i="0" sz="1400" u="none" cap="none" strike="noStrike">
              <a:solidFill>
                <a:srgbClr val="000000"/>
              </a:solidFill>
              <a:latin typeface="Arial"/>
              <a:ea typeface="Arial"/>
              <a:cs typeface="Arial"/>
              <a:sym typeface="Arial"/>
            </a:endParaRPr>
          </a:p>
          <a:p>
            <a:pPr indent="-171450" lvl="0" marL="171450" marR="0" rtl="0" algn="l">
              <a:lnSpc>
                <a:spcPct val="100000"/>
              </a:lnSpc>
              <a:spcBef>
                <a:spcPts val="0"/>
              </a:spcBef>
              <a:spcAft>
                <a:spcPts val="0"/>
              </a:spcAft>
              <a:buClr>
                <a:schemeClr val="dk1"/>
              </a:buClr>
              <a:buSzPts val="1000"/>
              <a:buFont typeface="Arial"/>
              <a:buChar char="•"/>
            </a:pPr>
            <a:r>
              <a:rPr b="1" lang="en-US" sz="1000">
                <a:solidFill>
                  <a:schemeClr val="dk1"/>
                </a:solidFill>
                <a:latin typeface="Montserrat"/>
                <a:ea typeface="Montserrat"/>
                <a:cs typeface="Montserrat"/>
                <a:sym typeface="Montserrat"/>
              </a:rPr>
              <a:t>Colectarea extensivă de date</a:t>
            </a:r>
            <a:r>
              <a:rPr b="0" i="0" lang="en-US" sz="1000" u="none" cap="none" strike="noStrike">
                <a:solidFill>
                  <a:schemeClr val="dk1"/>
                </a:solidFill>
                <a:latin typeface="Montserrat"/>
                <a:ea typeface="Montserrat"/>
                <a:cs typeface="Montserrat"/>
                <a:sym typeface="Montserrat"/>
              </a:rPr>
              <a:t>: </a:t>
            </a:r>
            <a:r>
              <a:rPr lang="en-US" sz="1000">
                <a:solidFill>
                  <a:schemeClr val="dk1"/>
                </a:solidFill>
                <a:latin typeface="Montserrat"/>
                <a:ea typeface="Montserrat"/>
                <a:cs typeface="Montserrat"/>
                <a:sym typeface="Montserrat"/>
              </a:rPr>
              <a:t>platformele de comerț electronic colectează o cantitate vastă de date, inclusiv istoricul navigării, istoricul achizițiilor, căutările efectuate și chiar date de localizare.</a:t>
            </a:r>
            <a:endParaRPr b="0" i="0" sz="1400" u="none" cap="none" strike="noStrike">
              <a:solidFill>
                <a:srgbClr val="000000"/>
              </a:solidFill>
              <a:latin typeface="Arial"/>
              <a:ea typeface="Arial"/>
              <a:cs typeface="Arial"/>
              <a:sym typeface="Arial"/>
            </a:endParaRPr>
          </a:p>
          <a:p>
            <a:pPr indent="-171450" lvl="0" marL="171450" marR="0" rtl="0" algn="l">
              <a:lnSpc>
                <a:spcPct val="100000"/>
              </a:lnSpc>
              <a:spcBef>
                <a:spcPts val="0"/>
              </a:spcBef>
              <a:spcAft>
                <a:spcPts val="0"/>
              </a:spcAft>
              <a:buClr>
                <a:schemeClr val="dk1"/>
              </a:buClr>
              <a:buSzPts val="1000"/>
              <a:buFont typeface="Arial"/>
              <a:buChar char="•"/>
            </a:pPr>
            <a:r>
              <a:rPr b="1" lang="en-US" sz="1000">
                <a:solidFill>
                  <a:schemeClr val="dk1"/>
                </a:solidFill>
                <a:latin typeface="Montserrat"/>
                <a:ea typeface="Montserrat"/>
                <a:cs typeface="Montserrat"/>
                <a:sym typeface="Montserrat"/>
              </a:rPr>
              <a:t>Reclame personalizate</a:t>
            </a:r>
            <a:r>
              <a:rPr b="0" i="0" lang="en-US" sz="1000" u="none" cap="none" strike="noStrike">
                <a:solidFill>
                  <a:schemeClr val="dk1"/>
                </a:solidFill>
                <a:latin typeface="Montserrat"/>
                <a:ea typeface="Montserrat"/>
                <a:cs typeface="Montserrat"/>
                <a:sym typeface="Montserrat"/>
              </a:rPr>
              <a:t>: </a:t>
            </a:r>
            <a:r>
              <a:rPr lang="en-US" sz="1000">
                <a:solidFill>
                  <a:schemeClr val="dk1"/>
                </a:solidFill>
                <a:latin typeface="Montserrat"/>
                <a:ea typeface="Montserrat"/>
                <a:cs typeface="Montserrat"/>
                <a:sym typeface="Montserrat"/>
              </a:rPr>
              <a:t>John observă că reclamele pentru produsele pe care le-a vizualizat sau căutat pe o platformă apar pe alte site-uri web și rețele sociale, ceea ce indică partajarea și urmărirea datelor pe mai multe platforme.</a:t>
            </a:r>
            <a:endParaRPr sz="1000">
              <a:solidFill>
                <a:schemeClr val="dk1"/>
              </a:solidFill>
              <a:latin typeface="Montserrat"/>
              <a:ea typeface="Montserrat"/>
              <a:cs typeface="Montserrat"/>
              <a:sym typeface="Montserrat"/>
            </a:endParaRPr>
          </a:p>
          <a:p>
            <a:pPr indent="-171450" lvl="0" marL="171450" marR="0" rtl="0" algn="l">
              <a:lnSpc>
                <a:spcPct val="100000"/>
              </a:lnSpc>
              <a:spcBef>
                <a:spcPts val="0"/>
              </a:spcBef>
              <a:spcAft>
                <a:spcPts val="0"/>
              </a:spcAft>
              <a:buClr>
                <a:schemeClr val="dk1"/>
              </a:buClr>
              <a:buSzPts val="1000"/>
              <a:buFont typeface="Arial"/>
              <a:buChar char="•"/>
            </a:pPr>
            <a:r>
              <a:rPr b="1" lang="en-US" sz="1000">
                <a:solidFill>
                  <a:schemeClr val="dk1"/>
                </a:solidFill>
                <a:latin typeface="Montserrat"/>
                <a:ea typeface="Montserrat"/>
                <a:cs typeface="Montserrat"/>
                <a:sym typeface="Montserrat"/>
              </a:rPr>
              <a:t>Profilarea comportamentală</a:t>
            </a:r>
            <a:r>
              <a:rPr b="0" i="0" lang="en-US" sz="1000" u="none" cap="none" strike="noStrike">
                <a:solidFill>
                  <a:schemeClr val="dk1"/>
                </a:solidFill>
                <a:latin typeface="Montserrat"/>
                <a:ea typeface="Montserrat"/>
                <a:cs typeface="Montserrat"/>
                <a:sym typeface="Montserrat"/>
              </a:rPr>
              <a:t>: </a:t>
            </a:r>
            <a:r>
              <a:rPr lang="en-US" sz="1000">
                <a:solidFill>
                  <a:schemeClr val="dk1"/>
                </a:solidFill>
                <a:latin typeface="Montserrat"/>
                <a:ea typeface="Montserrat"/>
                <a:cs typeface="Montserrat"/>
                <a:sym typeface="Montserrat"/>
              </a:rPr>
              <a:t>companiile creează profiluri detaliate pe baza comportamentului online al utilizatorilor, care pot fi utilizate pentru publicitate personalizată, dar pot fi și considerate intruzive.</a:t>
            </a:r>
            <a:endParaRPr b="0" i="0" sz="1400" u="none" cap="none" strike="noStrike">
              <a:solidFill>
                <a:srgbClr val="000000"/>
              </a:solidFill>
              <a:latin typeface="Arial"/>
              <a:ea typeface="Arial"/>
              <a:cs typeface="Arial"/>
              <a:sym typeface="Arial"/>
            </a:endParaRPr>
          </a:p>
          <a:p>
            <a:pPr indent="-171450" lvl="0" marL="171450" marR="0" rtl="0" algn="l">
              <a:lnSpc>
                <a:spcPct val="100000"/>
              </a:lnSpc>
              <a:spcBef>
                <a:spcPts val="0"/>
              </a:spcBef>
              <a:spcAft>
                <a:spcPts val="0"/>
              </a:spcAft>
              <a:buClr>
                <a:schemeClr val="dk1"/>
              </a:buClr>
              <a:buSzPts val="1000"/>
              <a:buFont typeface="Arial"/>
              <a:buChar char="•"/>
            </a:pPr>
            <a:r>
              <a:rPr b="1" lang="en-US" sz="1000">
                <a:solidFill>
                  <a:schemeClr val="dk1"/>
                </a:solidFill>
                <a:latin typeface="Montserrat"/>
                <a:ea typeface="Montserrat"/>
                <a:cs typeface="Montserrat"/>
                <a:sym typeface="Montserrat"/>
              </a:rPr>
              <a:t>Securitatea datelor</a:t>
            </a:r>
            <a:r>
              <a:rPr b="0" i="0" lang="en-US" sz="1000" u="none" cap="none" strike="noStrike">
                <a:solidFill>
                  <a:schemeClr val="dk1"/>
                </a:solidFill>
                <a:latin typeface="Montserrat"/>
                <a:ea typeface="Montserrat"/>
                <a:cs typeface="Montserrat"/>
                <a:sym typeface="Montserrat"/>
              </a:rPr>
              <a:t>:</a:t>
            </a:r>
            <a:r>
              <a:rPr lang="en-US" sz="1000">
                <a:solidFill>
                  <a:schemeClr val="dk1"/>
                </a:solidFill>
                <a:latin typeface="Montserrat"/>
                <a:ea typeface="Montserrat"/>
                <a:cs typeface="Montserrat"/>
                <a:sym typeface="Montserrat"/>
              </a:rPr>
              <a:t>există riscul de încălcarea securității datelor, în care informațiile sale personale, inclusiv detaliile de plată, ar putea fi expuse.</a:t>
            </a:r>
            <a:endParaRPr b="0" i="0" sz="1400" u="none" cap="none" strike="noStrike">
              <a:solidFill>
                <a:srgbClr val="000000"/>
              </a:solidFill>
              <a:latin typeface="Arial"/>
              <a:ea typeface="Arial"/>
              <a:cs typeface="Arial"/>
              <a:sym typeface="Arial"/>
            </a:endParaRPr>
          </a:p>
        </p:txBody>
      </p:sp>
      <p:sp>
        <p:nvSpPr>
          <p:cNvPr id="81" name="Google Shape;81;p5"/>
          <p:cNvSpPr txBox="1"/>
          <p:nvPr/>
        </p:nvSpPr>
        <p:spPr>
          <a:xfrm>
            <a:off x="6303175" y="3387975"/>
            <a:ext cx="5685600" cy="2709000"/>
          </a:xfrm>
          <a:prstGeom prst="rect">
            <a:avLst/>
          </a:prstGeom>
          <a:noFill/>
          <a:ln cap="flat" cmpd="sng" w="9525">
            <a:solidFill>
              <a:srgbClr val="F2F2F2"/>
            </a:solidFill>
            <a:prstDash val="solid"/>
            <a:round/>
            <a:headEnd len="sm" w="sm" type="none"/>
            <a:tailEnd len="sm" w="sm" type="none"/>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000"/>
              <a:buFont typeface="Arial"/>
              <a:buNone/>
            </a:pPr>
            <a:r>
              <a:rPr b="1" lang="en-US" sz="1000">
                <a:solidFill>
                  <a:schemeClr val="dk1"/>
                </a:solidFill>
                <a:latin typeface="Montserrat"/>
                <a:ea typeface="Montserrat"/>
                <a:cs typeface="Montserrat"/>
                <a:sym typeface="Montserrat"/>
              </a:rPr>
              <a:t>Echilibrul între confidențialitate și comoditate</a:t>
            </a:r>
            <a:endParaRPr b="0" i="0" sz="1000" u="none" cap="none" strike="noStrike">
              <a:solidFill>
                <a:schemeClr val="dk1"/>
              </a:solidFill>
              <a:latin typeface="Montserrat"/>
              <a:ea typeface="Montserrat"/>
              <a:cs typeface="Montserrat"/>
              <a:sym typeface="Montserrat"/>
            </a:endParaRPr>
          </a:p>
          <a:p>
            <a:pPr indent="0" lvl="0" marL="0" marR="0" rtl="0" algn="l">
              <a:lnSpc>
                <a:spcPct val="100000"/>
              </a:lnSpc>
              <a:spcBef>
                <a:spcPts val="0"/>
              </a:spcBef>
              <a:spcAft>
                <a:spcPts val="0"/>
              </a:spcAft>
              <a:buClr>
                <a:srgbClr val="000000"/>
              </a:buClr>
              <a:buSzPts val="1000"/>
              <a:buFont typeface="Arial"/>
              <a:buNone/>
            </a:pPr>
            <a:r>
              <a:rPr lang="en-US" sz="1000">
                <a:solidFill>
                  <a:schemeClr val="dk1"/>
                </a:solidFill>
                <a:latin typeface="Montserrat"/>
                <a:ea typeface="Montserrat"/>
                <a:cs typeface="Montserrat"/>
                <a:sym typeface="Montserrat"/>
              </a:rPr>
              <a:t>John a decis să ia măsuri pentru a-și proteja confidențialitatea, fără a renunța la comoditatea cumpărăturilor online:</a:t>
            </a:r>
            <a:endParaRPr b="0" i="0" sz="1400" u="none" cap="none" strike="noStrike">
              <a:solidFill>
                <a:srgbClr val="000000"/>
              </a:solidFill>
              <a:latin typeface="Arial"/>
              <a:ea typeface="Arial"/>
              <a:cs typeface="Arial"/>
              <a:sym typeface="Arial"/>
            </a:endParaRPr>
          </a:p>
          <a:p>
            <a:pPr indent="-171450" lvl="0" marL="171450" marR="0" rtl="0" algn="l">
              <a:lnSpc>
                <a:spcPct val="100000"/>
              </a:lnSpc>
              <a:spcBef>
                <a:spcPts val="0"/>
              </a:spcBef>
              <a:spcAft>
                <a:spcPts val="0"/>
              </a:spcAft>
              <a:buClr>
                <a:schemeClr val="dk1"/>
              </a:buClr>
              <a:buSzPts val="1000"/>
              <a:buFont typeface="Arial"/>
              <a:buChar char="•"/>
            </a:pPr>
            <a:r>
              <a:rPr b="1" i="0" lang="en-US" sz="1000" u="none" cap="none" strike="noStrike">
                <a:solidFill>
                  <a:schemeClr val="dk1"/>
                </a:solidFill>
                <a:latin typeface="Montserrat"/>
                <a:ea typeface="Montserrat"/>
                <a:cs typeface="Montserrat"/>
                <a:sym typeface="Montserrat"/>
              </a:rPr>
              <a:t>R</a:t>
            </a:r>
            <a:r>
              <a:rPr b="1" lang="en-US" sz="1000">
                <a:solidFill>
                  <a:schemeClr val="dk1"/>
                </a:solidFill>
                <a:latin typeface="Montserrat"/>
                <a:ea typeface="Montserrat"/>
                <a:cs typeface="Montserrat"/>
                <a:sym typeface="Montserrat"/>
              </a:rPr>
              <a:t>Revizuirea setărilor de confidențialitate</a:t>
            </a:r>
            <a:r>
              <a:rPr b="0" i="0" lang="en-US" sz="1000" u="none" cap="none" strike="noStrike">
                <a:solidFill>
                  <a:schemeClr val="dk1"/>
                </a:solidFill>
                <a:latin typeface="Montserrat"/>
                <a:ea typeface="Montserrat"/>
                <a:cs typeface="Montserrat"/>
                <a:sym typeface="Montserrat"/>
              </a:rPr>
              <a:t>: </a:t>
            </a:r>
            <a:r>
              <a:rPr lang="en-US" sz="1000">
                <a:solidFill>
                  <a:schemeClr val="dk1"/>
                </a:solidFill>
                <a:latin typeface="Montserrat"/>
                <a:ea typeface="Montserrat"/>
                <a:cs typeface="Montserrat"/>
                <a:sym typeface="Montserrat"/>
              </a:rPr>
              <a:t>a revizuit cu atenție și a ajustat setările de confidențialitate ale conturilor sale de comerț electronic pentru a limita colectarea și partajarea datelor.</a:t>
            </a:r>
            <a:endParaRPr b="0" i="0" sz="1400" u="none" cap="none" strike="noStrike">
              <a:solidFill>
                <a:srgbClr val="000000"/>
              </a:solidFill>
              <a:latin typeface="Arial"/>
              <a:ea typeface="Arial"/>
              <a:cs typeface="Arial"/>
              <a:sym typeface="Arial"/>
            </a:endParaRPr>
          </a:p>
          <a:p>
            <a:pPr indent="-171450" lvl="0" marL="171450" marR="0" rtl="0" algn="l">
              <a:lnSpc>
                <a:spcPct val="100000"/>
              </a:lnSpc>
              <a:spcBef>
                <a:spcPts val="0"/>
              </a:spcBef>
              <a:spcAft>
                <a:spcPts val="0"/>
              </a:spcAft>
              <a:buClr>
                <a:schemeClr val="dk1"/>
              </a:buClr>
              <a:buSzPts val="1000"/>
              <a:buFont typeface="Arial"/>
              <a:buChar char="•"/>
            </a:pPr>
            <a:r>
              <a:rPr b="1" lang="en-US" sz="1000">
                <a:solidFill>
                  <a:schemeClr val="dk1"/>
                </a:solidFill>
                <a:latin typeface="Montserrat"/>
                <a:ea typeface="Montserrat"/>
                <a:cs typeface="Montserrat"/>
                <a:sym typeface="Montserrat"/>
              </a:rPr>
              <a:t>Utilizarea instrumentelor de confidențialitate</a:t>
            </a:r>
            <a:r>
              <a:rPr b="0" i="0" lang="en-US" sz="1000" u="none" cap="none" strike="noStrike">
                <a:solidFill>
                  <a:schemeClr val="dk1"/>
                </a:solidFill>
                <a:latin typeface="Montserrat"/>
                <a:ea typeface="Montserrat"/>
                <a:cs typeface="Montserrat"/>
                <a:sym typeface="Montserrat"/>
              </a:rPr>
              <a:t>: </a:t>
            </a:r>
            <a:r>
              <a:rPr lang="en-US" sz="1000">
                <a:solidFill>
                  <a:schemeClr val="dk1"/>
                </a:solidFill>
                <a:latin typeface="Montserrat"/>
                <a:ea typeface="Montserrat"/>
                <a:cs typeface="Montserrat"/>
                <a:sym typeface="Montserrat"/>
              </a:rPr>
              <a:t>John a început să utilizeze instrumente axate pe confidențialitate, cum ar fi blocarea reclamelor, blocarea trackerelor și modul de navigare privată, pentru a reduce urmărirea online.</a:t>
            </a:r>
            <a:endParaRPr b="0" i="0" sz="1400" u="none" cap="none" strike="noStrike">
              <a:solidFill>
                <a:srgbClr val="000000"/>
              </a:solidFill>
              <a:latin typeface="Arial"/>
              <a:ea typeface="Arial"/>
              <a:cs typeface="Arial"/>
              <a:sym typeface="Arial"/>
            </a:endParaRPr>
          </a:p>
          <a:p>
            <a:pPr indent="-171450" lvl="0" marL="171450" marR="0" rtl="0" algn="l">
              <a:lnSpc>
                <a:spcPct val="100000"/>
              </a:lnSpc>
              <a:spcBef>
                <a:spcPts val="0"/>
              </a:spcBef>
              <a:spcAft>
                <a:spcPts val="0"/>
              </a:spcAft>
              <a:buClr>
                <a:schemeClr val="dk1"/>
              </a:buClr>
              <a:buSzPts val="1000"/>
              <a:buFont typeface="Arial"/>
              <a:buChar char="•"/>
            </a:pPr>
            <a:r>
              <a:rPr b="1" lang="en-US" sz="1000">
                <a:solidFill>
                  <a:schemeClr val="dk1"/>
                </a:solidFill>
                <a:latin typeface="Montserrat"/>
                <a:ea typeface="Montserrat"/>
                <a:cs typeface="Montserrat"/>
                <a:sym typeface="Montserrat"/>
              </a:rPr>
              <a:t>Opțiuni de renunțare</a:t>
            </a:r>
            <a:r>
              <a:rPr b="0" i="0" lang="en-US" sz="1000" u="none" cap="none" strike="noStrike">
                <a:solidFill>
                  <a:schemeClr val="dk1"/>
                </a:solidFill>
                <a:latin typeface="Montserrat"/>
                <a:ea typeface="Montserrat"/>
                <a:cs typeface="Montserrat"/>
                <a:sym typeface="Montserrat"/>
              </a:rPr>
              <a:t>: </a:t>
            </a:r>
            <a:r>
              <a:rPr lang="en-US" sz="1000">
                <a:solidFill>
                  <a:schemeClr val="dk1"/>
                </a:solidFill>
                <a:latin typeface="Montserrat"/>
                <a:ea typeface="Montserrat"/>
                <a:cs typeface="Montserrat"/>
                <a:sym typeface="Montserrat"/>
              </a:rPr>
              <a:t>a utilizat opțiunile pentru reclame personalizate și comunicări de marketing ori de câte ori a fost posibil.</a:t>
            </a:r>
            <a:endParaRPr b="0" i="0" sz="1400" u="none" cap="none" strike="noStrike">
              <a:solidFill>
                <a:srgbClr val="000000"/>
              </a:solidFill>
              <a:latin typeface="Arial"/>
              <a:ea typeface="Arial"/>
              <a:cs typeface="Arial"/>
              <a:sym typeface="Arial"/>
            </a:endParaRPr>
          </a:p>
          <a:p>
            <a:pPr indent="-171450" lvl="0" marL="171450" marR="0" rtl="0" algn="l">
              <a:lnSpc>
                <a:spcPct val="100000"/>
              </a:lnSpc>
              <a:spcBef>
                <a:spcPts val="0"/>
              </a:spcBef>
              <a:spcAft>
                <a:spcPts val="0"/>
              </a:spcAft>
              <a:buClr>
                <a:schemeClr val="dk1"/>
              </a:buClr>
              <a:buSzPts val="1000"/>
              <a:buFont typeface="Arial"/>
              <a:buChar char="•"/>
            </a:pPr>
            <a:r>
              <a:rPr b="1" lang="en-US" sz="1000">
                <a:solidFill>
                  <a:schemeClr val="dk1"/>
                </a:solidFill>
                <a:latin typeface="Montserrat"/>
                <a:ea typeface="Montserrat"/>
                <a:cs typeface="Montserrat"/>
                <a:sym typeface="Montserrat"/>
              </a:rPr>
              <a:t>Diversificarea platformelor de cumpărături:</a:t>
            </a:r>
            <a:r>
              <a:rPr b="0" i="0" lang="en-US" sz="1000" u="none" cap="none" strike="noStrike">
                <a:solidFill>
                  <a:schemeClr val="dk1"/>
                </a:solidFill>
                <a:latin typeface="Montserrat"/>
                <a:ea typeface="Montserrat"/>
                <a:cs typeface="Montserrat"/>
                <a:sym typeface="Montserrat"/>
              </a:rPr>
              <a:t> </a:t>
            </a:r>
            <a:r>
              <a:rPr lang="en-US" sz="1000">
                <a:solidFill>
                  <a:schemeClr val="dk1"/>
                </a:solidFill>
                <a:latin typeface="Montserrat"/>
                <a:ea typeface="Montserrat"/>
                <a:cs typeface="Montserrat"/>
                <a:sym typeface="Montserrat"/>
              </a:rPr>
              <a:t>John și-a diversificat cumpărăturile pe mai multe platforme pentru a evita crearea unui profil complet pe o singură platformă</a:t>
            </a:r>
            <a:r>
              <a:rPr lang="en-US" sz="1000">
                <a:solidFill>
                  <a:schemeClr val="dk1"/>
                </a:solidFill>
                <a:latin typeface="Montserrat"/>
                <a:ea typeface="Montserrat"/>
                <a:cs typeface="Montserrat"/>
                <a:sym typeface="Montserrat"/>
              </a:rPr>
              <a:t>.</a:t>
            </a:r>
            <a:endParaRPr b="0" i="0" sz="1400" u="none" cap="none" strike="noStrike">
              <a:solidFill>
                <a:srgbClr val="000000"/>
              </a:solidFill>
              <a:latin typeface="Arial"/>
              <a:ea typeface="Arial"/>
              <a:cs typeface="Arial"/>
              <a:sym typeface="Arial"/>
            </a:endParaRPr>
          </a:p>
          <a:p>
            <a:pPr indent="-171450" lvl="0" marL="171450" marR="0" rtl="0" algn="l">
              <a:lnSpc>
                <a:spcPct val="100000"/>
              </a:lnSpc>
              <a:spcBef>
                <a:spcPts val="0"/>
              </a:spcBef>
              <a:spcAft>
                <a:spcPts val="0"/>
              </a:spcAft>
              <a:buClr>
                <a:schemeClr val="dk1"/>
              </a:buClr>
              <a:buSzPts val="1000"/>
              <a:buFont typeface="Arial"/>
              <a:buChar char="•"/>
            </a:pPr>
            <a:r>
              <a:rPr b="1" lang="en-US" sz="1000">
                <a:solidFill>
                  <a:schemeClr val="dk1"/>
                </a:solidFill>
                <a:latin typeface="Montserrat"/>
                <a:ea typeface="Montserrat"/>
                <a:cs typeface="Montserrat"/>
                <a:sym typeface="Montserrat"/>
              </a:rPr>
              <a:t>Minimizarea datelor</a:t>
            </a:r>
            <a:r>
              <a:rPr b="0" i="0" lang="en-US" sz="1000" u="none" cap="none" strike="noStrike">
                <a:solidFill>
                  <a:schemeClr val="dk1"/>
                </a:solidFill>
                <a:latin typeface="Montserrat"/>
                <a:ea typeface="Montserrat"/>
                <a:cs typeface="Montserrat"/>
                <a:sym typeface="Montserrat"/>
              </a:rPr>
              <a:t>: </a:t>
            </a:r>
            <a:r>
              <a:rPr lang="en-US" sz="1000">
                <a:solidFill>
                  <a:schemeClr val="dk1"/>
                </a:solidFill>
                <a:latin typeface="Montserrat"/>
                <a:ea typeface="Montserrat"/>
                <a:cs typeface="Montserrat"/>
                <a:sym typeface="Montserrat"/>
              </a:rPr>
              <a:t>a furnizat numai informațiile necesare și a evitat salvarea detaliilor de plată pe site-urile de comerț electronic pentru a minimiza expunerea datelor.</a:t>
            </a:r>
            <a:endParaRPr b="0" i="0" sz="1400" u="none" cap="none" strike="noStrike">
              <a:solidFill>
                <a:srgbClr val="000000"/>
              </a:solidFill>
              <a:latin typeface="Arial"/>
              <a:ea typeface="Arial"/>
              <a:cs typeface="Arial"/>
              <a:sym typeface="Arial"/>
            </a:endParaRPr>
          </a:p>
        </p:txBody>
      </p:sp>
      <p:sp>
        <p:nvSpPr>
          <p:cNvPr id="82" name="Google Shape;82;p5"/>
          <p:cNvSpPr txBox="1"/>
          <p:nvPr/>
        </p:nvSpPr>
        <p:spPr>
          <a:xfrm>
            <a:off x="352204" y="5954713"/>
            <a:ext cx="11487600" cy="708000"/>
          </a:xfrm>
          <a:prstGeom prst="rect">
            <a:avLst/>
          </a:prstGeom>
          <a:noFill/>
          <a:ln cap="flat" cmpd="sng" w="9525">
            <a:solidFill>
              <a:srgbClr val="F2F2F2"/>
            </a:solidFill>
            <a:prstDash val="solid"/>
            <a:round/>
            <a:headEnd len="sm" w="sm" type="none"/>
            <a:tailEnd len="sm" w="sm" type="none"/>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000"/>
              <a:buFont typeface="Arial"/>
              <a:buNone/>
            </a:pPr>
            <a:r>
              <a:rPr b="1" lang="en-US" sz="1000">
                <a:solidFill>
                  <a:schemeClr val="dk1"/>
                </a:solidFill>
                <a:latin typeface="Montserrat"/>
                <a:ea typeface="Montserrat"/>
                <a:cs typeface="Montserrat"/>
                <a:sym typeface="Montserrat"/>
              </a:rPr>
              <a:t>Concluzie</a:t>
            </a:r>
            <a:endParaRPr b="0" i="0" sz="1000" u="none" cap="none" strike="noStrike">
              <a:solidFill>
                <a:schemeClr val="dk1"/>
              </a:solidFill>
              <a:latin typeface="Montserrat"/>
              <a:ea typeface="Montserrat"/>
              <a:cs typeface="Montserrat"/>
              <a:sym typeface="Montserrat"/>
            </a:endParaRPr>
          </a:p>
          <a:p>
            <a:pPr indent="0" lvl="0" marL="0" marR="0" rtl="0" algn="l">
              <a:lnSpc>
                <a:spcPct val="100000"/>
              </a:lnSpc>
              <a:spcBef>
                <a:spcPts val="0"/>
              </a:spcBef>
              <a:spcAft>
                <a:spcPts val="0"/>
              </a:spcAft>
              <a:buClr>
                <a:srgbClr val="000000"/>
              </a:buClr>
              <a:buSzPts val="1000"/>
              <a:buFont typeface="Arial"/>
              <a:buNone/>
            </a:pPr>
            <a:r>
              <a:rPr lang="en-US" sz="1000">
                <a:solidFill>
                  <a:schemeClr val="dk1"/>
                </a:solidFill>
                <a:latin typeface="Montserrat"/>
                <a:ea typeface="Montserrat"/>
                <a:cs typeface="Montserrat"/>
                <a:sym typeface="Montserrat"/>
              </a:rPr>
              <a:t>Cazul lui John evidențiază echilibrul delicat dintre bucuria de a beneficia de comoditatea cumpărăturilor online personalizate și protejarea confidențialității datelor personale. Deși experiența de cumpărături personalizată poate fi extrem de avantajoasă, utilizatorii trebuie să fie conștienți de implicațiile asupra confidențialității și să ia măsuri proactive pentru a-și proteja datele personale. Fiind informați și precauți, utilizatorii se pot bucura de avantajele cumpărăturilor online fără a-și compromite confidențialitatea.</a:t>
            </a:r>
            <a:endParaRPr b="0" i="0" sz="1400" u="none" cap="none" strike="noStrike">
              <a:solidFill>
                <a:srgbClr val="000000"/>
              </a:solidFill>
              <a:latin typeface="Arial"/>
              <a:ea typeface="Arial"/>
              <a:cs typeface="Arial"/>
              <a:sym typeface="Arial"/>
            </a:endParaRPr>
          </a:p>
        </p:txBody>
      </p:sp>
      <p:pic>
        <p:nvPicPr>
          <p:cNvPr descr="Distintivo 4 com preenchimento sólido" id="83" name="Google Shape;83;p5"/>
          <p:cNvPicPr preferRelativeResize="0"/>
          <p:nvPr/>
        </p:nvPicPr>
        <p:blipFill rotWithShape="1">
          <a:blip r:embed="rId3">
            <a:alphaModFix/>
          </a:blip>
          <a:srcRect b="0" l="0" r="0" t="0"/>
          <a:stretch/>
        </p:blipFill>
        <p:spPr>
          <a:xfrm>
            <a:off x="6163403" y="3240081"/>
            <a:ext cx="291356" cy="291356"/>
          </a:xfrm>
          <a:prstGeom prst="rect">
            <a:avLst/>
          </a:prstGeom>
          <a:noFill/>
          <a:ln>
            <a:noFill/>
          </a:ln>
        </p:spPr>
      </p:pic>
      <p:pic>
        <p:nvPicPr>
          <p:cNvPr descr="Distintivo com preenchimento sólido" id="84" name="Google Shape;84;p5"/>
          <p:cNvPicPr preferRelativeResize="0"/>
          <p:nvPr/>
        </p:nvPicPr>
        <p:blipFill rotWithShape="1">
          <a:blip r:embed="rId4">
            <a:alphaModFix/>
          </a:blip>
          <a:srcRect b="0" l="0" r="0" t="0"/>
          <a:stretch/>
        </p:blipFill>
        <p:spPr>
          <a:xfrm>
            <a:off x="6157485" y="1423981"/>
            <a:ext cx="291356" cy="291356"/>
          </a:xfrm>
          <a:prstGeom prst="rect">
            <a:avLst/>
          </a:prstGeom>
          <a:noFill/>
          <a:ln>
            <a:noFill/>
          </a:ln>
        </p:spPr>
      </p:pic>
      <p:pic>
        <p:nvPicPr>
          <p:cNvPr descr="Distintivo 3 com preenchimento sólido" id="85" name="Google Shape;85;p5"/>
          <p:cNvPicPr preferRelativeResize="0"/>
          <p:nvPr/>
        </p:nvPicPr>
        <p:blipFill rotWithShape="1">
          <a:blip r:embed="rId5">
            <a:alphaModFix/>
          </a:blip>
          <a:srcRect b="0" l="0" r="0" t="0"/>
          <a:stretch/>
        </p:blipFill>
        <p:spPr>
          <a:xfrm>
            <a:off x="164966" y="3245675"/>
            <a:ext cx="291356" cy="291356"/>
          </a:xfrm>
          <a:prstGeom prst="rect">
            <a:avLst/>
          </a:prstGeom>
          <a:noFill/>
          <a:ln>
            <a:noFill/>
          </a:ln>
        </p:spPr>
      </p:pic>
      <p:pic>
        <p:nvPicPr>
          <p:cNvPr descr="Distintivo 1 com preenchimento sólido" id="86" name="Google Shape;86;p5"/>
          <p:cNvPicPr preferRelativeResize="0"/>
          <p:nvPr/>
        </p:nvPicPr>
        <p:blipFill rotWithShape="1">
          <a:blip r:embed="rId6">
            <a:alphaModFix/>
          </a:blip>
          <a:srcRect b="0" l="0" r="0" t="0"/>
          <a:stretch/>
        </p:blipFill>
        <p:spPr>
          <a:xfrm>
            <a:off x="178644" y="1434914"/>
            <a:ext cx="291356" cy="291356"/>
          </a:xfrm>
          <a:prstGeom prst="rect">
            <a:avLst/>
          </a:prstGeom>
          <a:noFill/>
          <a:ln>
            <a:noFill/>
          </a:ln>
        </p:spPr>
      </p:pic>
      <p:pic>
        <p:nvPicPr>
          <p:cNvPr descr="Distintivo 5 com preenchimento sólido" id="87" name="Google Shape;87;p5"/>
          <p:cNvPicPr preferRelativeResize="0"/>
          <p:nvPr/>
        </p:nvPicPr>
        <p:blipFill rotWithShape="1">
          <a:blip r:embed="rId7">
            <a:alphaModFix/>
          </a:blip>
          <a:srcRect b="0" l="0" r="0" t="0"/>
          <a:stretch/>
        </p:blipFill>
        <p:spPr>
          <a:xfrm>
            <a:off x="114985" y="5527682"/>
            <a:ext cx="291356" cy="291356"/>
          </a:xfrm>
          <a:prstGeom prst="rect">
            <a:avLst/>
          </a:prstGeom>
          <a:noFill/>
          <a:ln>
            <a:noFill/>
          </a:ln>
        </p:spPr>
      </p:pic>
      <p:sp>
        <p:nvSpPr>
          <p:cNvPr id="88" name="Google Shape;88;p5"/>
          <p:cNvSpPr txBox="1"/>
          <p:nvPr/>
        </p:nvSpPr>
        <p:spPr>
          <a:xfrm>
            <a:off x="5288105" y="6596959"/>
            <a:ext cx="6100618" cy="230832"/>
          </a:xfrm>
          <a:prstGeom prst="rect">
            <a:avLst/>
          </a:prstGeom>
          <a:noFill/>
          <a:ln>
            <a:noFill/>
          </a:ln>
        </p:spPr>
        <p:txBody>
          <a:bodyPr anchorCtr="0" anchor="t" bIns="45700" lIns="91425" spcFirstLastPara="1" rIns="91425" wrap="square" tIns="45700">
            <a:spAutoFit/>
          </a:bodyPr>
          <a:lstStyle/>
          <a:p>
            <a:pPr indent="0" lvl="0" marL="0" marR="0" rtl="0" algn="r">
              <a:lnSpc>
                <a:spcPct val="100000"/>
              </a:lnSpc>
              <a:spcBef>
                <a:spcPts val="0"/>
              </a:spcBef>
              <a:spcAft>
                <a:spcPts val="0"/>
              </a:spcAft>
              <a:buClr>
                <a:srgbClr val="000000"/>
              </a:buClr>
              <a:buSzPts val="900"/>
              <a:buFont typeface="Arial"/>
              <a:buNone/>
            </a:pPr>
            <a:r>
              <a:rPr lang="en-US" sz="900">
                <a:solidFill>
                  <a:srgbClr val="BFBFBF"/>
                </a:solidFill>
                <a:latin typeface="Montserrat"/>
                <a:ea typeface="Montserrat"/>
                <a:cs typeface="Montserrat"/>
                <a:sym typeface="Montserrat"/>
              </a:rPr>
              <a:t>UC2 | Confidențialitatea și comoditatea IA</a:t>
            </a:r>
            <a:r>
              <a:rPr b="0" i="0" lang="en-US" sz="900" u="none" cap="none" strike="noStrike">
                <a:solidFill>
                  <a:srgbClr val="BFBFBF"/>
                </a:solidFill>
                <a:latin typeface="Montserrat"/>
                <a:ea typeface="Montserrat"/>
                <a:cs typeface="Montserrat"/>
                <a:sym typeface="Montserrat"/>
              </a:rPr>
              <a:t> </a:t>
            </a:r>
            <a:endParaRPr b="0" i="0" sz="1400" u="none" cap="none" strike="noStrike">
              <a:solidFill>
                <a:srgbClr val="000000"/>
              </a:solidFill>
              <a:latin typeface="Arial"/>
              <a:ea typeface="Arial"/>
              <a:cs typeface="Arial"/>
              <a:sym typeface="Arial"/>
            </a:endParaRPr>
          </a:p>
        </p:txBody>
      </p:sp>
      <p:pic>
        <p:nvPicPr>
          <p:cNvPr id="89" name="Google Shape;89;p5"/>
          <p:cNvPicPr preferRelativeResize="0"/>
          <p:nvPr/>
        </p:nvPicPr>
        <p:blipFill rotWithShape="1">
          <a:blip r:embed="rId8">
            <a:alphaModFix/>
          </a:blip>
          <a:srcRect b="0" l="0" r="0" t="0"/>
          <a:stretch/>
        </p:blipFill>
        <p:spPr>
          <a:xfrm rot="-5400000">
            <a:off x="10893425" y="6935418"/>
            <a:ext cx="1438275" cy="447675"/>
          </a:xfrm>
          <a:prstGeom prst="rect">
            <a:avLst/>
          </a:prstGeom>
          <a:noFill/>
          <a:ln>
            <a:noFill/>
          </a:ln>
        </p:spPr>
      </p:pic>
      <p:sp>
        <p:nvSpPr>
          <p:cNvPr id="90" name="Google Shape;90;p5"/>
          <p:cNvSpPr txBox="1"/>
          <p:nvPr/>
        </p:nvSpPr>
        <p:spPr>
          <a:xfrm>
            <a:off x="11388724" y="6605491"/>
            <a:ext cx="447675" cy="246221"/>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1000"/>
              <a:buFont typeface="Arial"/>
              <a:buNone/>
            </a:pPr>
            <a:r>
              <a:rPr b="0" i="0" lang="en-US" sz="1000" u="none" cap="none" strike="noStrike">
                <a:solidFill>
                  <a:srgbClr val="7F7F7F"/>
                </a:solidFill>
                <a:latin typeface="Montserrat"/>
                <a:ea typeface="Montserrat"/>
                <a:cs typeface="Montserrat"/>
                <a:sym typeface="Montserrat"/>
              </a:rPr>
              <a:t>4</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4" name="Shape 94"/>
        <p:cNvGrpSpPr/>
        <p:nvPr/>
      </p:nvGrpSpPr>
      <p:grpSpPr>
        <a:xfrm>
          <a:off x="0" y="0"/>
          <a:ext cx="0" cy="0"/>
          <a:chOff x="0" y="0"/>
          <a:chExt cx="0" cy="0"/>
        </a:xfrm>
      </p:grpSpPr>
      <p:pic>
        <p:nvPicPr>
          <p:cNvPr id="95" name="Google Shape;95;p6"/>
          <p:cNvPicPr preferRelativeResize="0"/>
          <p:nvPr/>
        </p:nvPicPr>
        <p:blipFill rotWithShape="1">
          <a:blip r:embed="rId3">
            <a:alphaModFix/>
          </a:blip>
          <a:srcRect b="0" l="0" r="0" t="0"/>
          <a:stretch/>
        </p:blipFill>
        <p:spPr>
          <a:xfrm>
            <a:off x="0" y="1434877"/>
            <a:ext cx="7724978" cy="1367540"/>
          </a:xfrm>
          <a:prstGeom prst="rect">
            <a:avLst/>
          </a:prstGeom>
          <a:noFill/>
          <a:ln>
            <a:noFill/>
          </a:ln>
        </p:spPr>
      </p:pic>
      <p:sp>
        <p:nvSpPr>
          <p:cNvPr id="96" name="Google Shape;96;p6"/>
          <p:cNvSpPr txBox="1"/>
          <p:nvPr/>
        </p:nvSpPr>
        <p:spPr>
          <a:xfrm>
            <a:off x="280867" y="1621910"/>
            <a:ext cx="6253200" cy="10158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000"/>
              <a:buFont typeface="Arial"/>
              <a:buNone/>
            </a:pPr>
            <a:r>
              <a:rPr b="1" lang="en-US" sz="1000">
                <a:solidFill>
                  <a:schemeClr val="dk1"/>
                </a:solidFill>
                <a:latin typeface="Montserrat"/>
                <a:ea typeface="Montserrat"/>
                <a:cs typeface="Montserrat"/>
                <a:sym typeface="Montserrat"/>
              </a:rPr>
              <a:t>Obiectiv</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000"/>
              <a:buFont typeface="Arial"/>
              <a:buNone/>
            </a:pPr>
            <a:r>
              <a:t/>
            </a:r>
            <a:endParaRPr b="1" i="0" sz="1000" u="none" cap="none" strike="noStrike">
              <a:solidFill>
                <a:schemeClr val="dk1"/>
              </a:solidFill>
              <a:latin typeface="Montserrat"/>
              <a:ea typeface="Montserrat"/>
              <a:cs typeface="Montserrat"/>
              <a:sym typeface="Montserrat"/>
            </a:endParaRPr>
          </a:p>
          <a:p>
            <a:pPr indent="0" lvl="0" marL="0" marR="0" rtl="0" algn="l">
              <a:lnSpc>
                <a:spcPct val="100000"/>
              </a:lnSpc>
              <a:spcBef>
                <a:spcPts val="0"/>
              </a:spcBef>
              <a:spcAft>
                <a:spcPts val="0"/>
              </a:spcAft>
              <a:buClr>
                <a:srgbClr val="000000"/>
              </a:buClr>
              <a:buSzPts val="1000"/>
              <a:buFont typeface="Arial"/>
              <a:buNone/>
            </a:pPr>
            <a:r>
              <a:rPr lang="en-US" sz="1000">
                <a:solidFill>
                  <a:schemeClr val="dk1"/>
                </a:solidFill>
                <a:latin typeface="Montserrat"/>
                <a:ea typeface="Montserrat"/>
                <a:cs typeface="Montserrat"/>
                <a:sym typeface="Montserrat"/>
              </a:rPr>
              <a:t>Această sesiune are scopul de a ajuta elevii să înțeleagă fundamentele confidențialității și comodității, în special în activitățile cotidiene, cum ar fi dispozitivele inteligente pentru casă, aplicațiile mobile și cumpărăturile online. Aceasta va include discuții interactive, reflecții și activități pentru consolidarea cunoștințelor.</a:t>
            </a:r>
            <a:endParaRPr b="0" i="0" sz="1400" u="none" cap="none" strike="noStrike">
              <a:solidFill>
                <a:srgbClr val="000000"/>
              </a:solidFill>
              <a:latin typeface="Arial"/>
              <a:ea typeface="Arial"/>
              <a:cs typeface="Arial"/>
              <a:sym typeface="Arial"/>
            </a:endParaRPr>
          </a:p>
        </p:txBody>
      </p:sp>
      <p:sp>
        <p:nvSpPr>
          <p:cNvPr id="97" name="Google Shape;97;p6"/>
          <p:cNvSpPr txBox="1"/>
          <p:nvPr/>
        </p:nvSpPr>
        <p:spPr>
          <a:xfrm>
            <a:off x="0" y="519451"/>
            <a:ext cx="12192000" cy="769401"/>
          </a:xfrm>
          <a:prstGeom prst="rect">
            <a:avLst/>
          </a:prstGeom>
          <a:noFill/>
          <a:ln>
            <a:noFill/>
          </a:ln>
        </p:spPr>
        <p:txBody>
          <a:bodyPr anchorCtr="0" anchor="t" bIns="45700" lIns="91425" spcFirstLastPara="1" rIns="91425" wrap="square" tIns="45700">
            <a:spAutoFit/>
          </a:bodyPr>
          <a:lstStyle/>
          <a:p>
            <a:pPr indent="0" lvl="0" marL="0" rtl="0" algn="ctr">
              <a:spcBef>
                <a:spcPts val="0"/>
              </a:spcBef>
              <a:spcAft>
                <a:spcPts val="0"/>
              </a:spcAft>
              <a:buClr>
                <a:schemeClr val="dk1"/>
              </a:buClr>
              <a:buSzPts val="2400"/>
              <a:buFont typeface="Arial"/>
              <a:buNone/>
            </a:pPr>
            <a:r>
              <a:rPr lang="en-US" sz="2400">
                <a:solidFill>
                  <a:srgbClr val="00D4FB"/>
                </a:solidFill>
                <a:latin typeface="Montserrat"/>
                <a:ea typeface="Montserrat"/>
                <a:cs typeface="Montserrat"/>
                <a:sym typeface="Montserrat"/>
              </a:rPr>
              <a:t>Studiu de caz</a:t>
            </a:r>
            <a:endParaRPr b="0" i="0" sz="1400" u="none" cap="none" strike="noStrike">
              <a:solidFill>
                <a:srgbClr val="000000"/>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2000"/>
              <a:buFont typeface="Arial"/>
              <a:buNone/>
            </a:pPr>
            <a:r>
              <a:rPr lang="en-US" sz="2000">
                <a:solidFill>
                  <a:srgbClr val="004E8B"/>
                </a:solidFill>
                <a:latin typeface="Montserrat"/>
                <a:ea typeface="Montserrat"/>
                <a:cs typeface="Montserrat"/>
                <a:sym typeface="Montserrat"/>
              </a:rPr>
              <a:t>Ghidul instructorului pentru predarea studiului de caz</a:t>
            </a:r>
            <a:endParaRPr b="0" i="0" sz="1400" u="none" cap="none" strike="noStrike">
              <a:solidFill>
                <a:srgbClr val="000000"/>
              </a:solidFill>
              <a:latin typeface="Arial"/>
              <a:ea typeface="Arial"/>
              <a:cs typeface="Arial"/>
              <a:sym typeface="Arial"/>
            </a:endParaRPr>
          </a:p>
        </p:txBody>
      </p:sp>
      <p:pic>
        <p:nvPicPr>
          <p:cNvPr id="98" name="Google Shape;98;p6"/>
          <p:cNvPicPr preferRelativeResize="0"/>
          <p:nvPr/>
        </p:nvPicPr>
        <p:blipFill rotWithShape="1">
          <a:blip r:embed="rId4">
            <a:alphaModFix/>
          </a:blip>
          <a:srcRect b="0" l="0" r="0" t="0"/>
          <a:stretch/>
        </p:blipFill>
        <p:spPr>
          <a:xfrm flipH="1">
            <a:off x="4467022" y="3059599"/>
            <a:ext cx="7724978" cy="2176491"/>
          </a:xfrm>
          <a:prstGeom prst="rect">
            <a:avLst/>
          </a:prstGeom>
          <a:noFill/>
          <a:ln>
            <a:noFill/>
          </a:ln>
        </p:spPr>
      </p:pic>
      <p:sp>
        <p:nvSpPr>
          <p:cNvPr id="99" name="Google Shape;99;p6"/>
          <p:cNvSpPr txBox="1"/>
          <p:nvPr/>
        </p:nvSpPr>
        <p:spPr>
          <a:xfrm>
            <a:off x="5539666" y="3191300"/>
            <a:ext cx="6347400" cy="2076900"/>
          </a:xfrm>
          <a:prstGeom prst="rect">
            <a:avLst/>
          </a:prstGeom>
          <a:noFill/>
          <a:ln>
            <a:noFill/>
          </a:ln>
        </p:spPr>
        <p:txBody>
          <a:bodyPr anchorCtr="0" anchor="t" bIns="45700" lIns="91425" spcFirstLastPara="1" rIns="91425" wrap="square" tIns="45700">
            <a:spAutoFit/>
          </a:bodyPr>
          <a:lstStyle/>
          <a:p>
            <a:pPr indent="0" lvl="0" marL="0" marR="0" rtl="0" algn="l">
              <a:lnSpc>
                <a:spcPct val="107000"/>
              </a:lnSpc>
              <a:spcBef>
                <a:spcPts val="0"/>
              </a:spcBef>
              <a:spcAft>
                <a:spcPts val="0"/>
              </a:spcAft>
              <a:buClr>
                <a:srgbClr val="000000"/>
              </a:buClr>
              <a:buSzPts val="1000"/>
              <a:buFont typeface="Arial"/>
              <a:buNone/>
            </a:pPr>
            <a:r>
              <a:rPr b="1" lang="en-US" sz="1000">
                <a:solidFill>
                  <a:schemeClr val="dk1"/>
                </a:solidFill>
                <a:latin typeface="Montserrat"/>
                <a:ea typeface="Montserrat"/>
                <a:cs typeface="Montserrat"/>
                <a:sym typeface="Montserrat"/>
              </a:rPr>
              <a:t>Sfaturi generale pentru profesori</a:t>
            </a:r>
            <a:endParaRPr b="0" i="0" sz="1400" u="none" cap="none" strike="noStrike">
              <a:solidFill>
                <a:srgbClr val="000000"/>
              </a:solidFill>
              <a:latin typeface="Arial"/>
              <a:ea typeface="Arial"/>
              <a:cs typeface="Arial"/>
              <a:sym typeface="Arial"/>
            </a:endParaRPr>
          </a:p>
          <a:p>
            <a:pPr indent="-171450" lvl="0" marL="171450" marR="0" rtl="0" algn="l">
              <a:lnSpc>
                <a:spcPct val="107000"/>
              </a:lnSpc>
              <a:spcBef>
                <a:spcPts val="800"/>
              </a:spcBef>
              <a:spcAft>
                <a:spcPts val="0"/>
              </a:spcAft>
              <a:buClr>
                <a:schemeClr val="dk1"/>
              </a:buClr>
              <a:buSzPts val="1000"/>
              <a:buFont typeface="Arial"/>
              <a:buChar char="•"/>
            </a:pPr>
            <a:r>
              <a:rPr b="1" lang="en-US" sz="1000">
                <a:solidFill>
                  <a:schemeClr val="dk1"/>
                </a:solidFill>
                <a:latin typeface="Montserrat"/>
                <a:ea typeface="Montserrat"/>
                <a:cs typeface="Montserrat"/>
                <a:sym typeface="Montserrat"/>
              </a:rPr>
              <a:t>Implicați elevii</a:t>
            </a:r>
            <a:r>
              <a:rPr b="0" i="0" lang="en-US" sz="1000" u="none" cap="none" strike="noStrike">
                <a:solidFill>
                  <a:schemeClr val="dk1"/>
                </a:solidFill>
                <a:latin typeface="Montserrat"/>
                <a:ea typeface="Montserrat"/>
                <a:cs typeface="Montserrat"/>
                <a:sym typeface="Montserrat"/>
              </a:rPr>
              <a:t>: </a:t>
            </a:r>
            <a:r>
              <a:rPr lang="en-US" sz="1000">
                <a:solidFill>
                  <a:schemeClr val="dk1"/>
                </a:solidFill>
                <a:latin typeface="Montserrat"/>
                <a:ea typeface="Montserrat"/>
                <a:cs typeface="Montserrat"/>
                <a:sym typeface="Montserrat"/>
              </a:rPr>
              <a:t>mențineți sesiunea interactivă și încurajați participarea.</a:t>
            </a:r>
            <a:endParaRPr b="0" i="0" sz="1000" u="none" cap="none" strike="noStrike">
              <a:solidFill>
                <a:schemeClr val="dk1"/>
              </a:solidFill>
              <a:latin typeface="Montserrat"/>
              <a:ea typeface="Montserrat"/>
              <a:cs typeface="Montserrat"/>
              <a:sym typeface="Montserrat"/>
            </a:endParaRPr>
          </a:p>
          <a:p>
            <a:pPr indent="-171450" lvl="0" marL="171450" marR="0" rtl="0" algn="l">
              <a:lnSpc>
                <a:spcPct val="107000"/>
              </a:lnSpc>
              <a:spcBef>
                <a:spcPts val="800"/>
              </a:spcBef>
              <a:spcAft>
                <a:spcPts val="0"/>
              </a:spcAft>
              <a:buClr>
                <a:schemeClr val="dk1"/>
              </a:buClr>
              <a:buSzPts val="1000"/>
              <a:buFont typeface="Arial"/>
              <a:buChar char="•"/>
            </a:pPr>
            <a:r>
              <a:rPr b="1" lang="en-US" sz="1000">
                <a:solidFill>
                  <a:schemeClr val="dk1"/>
                </a:solidFill>
                <a:latin typeface="Montserrat"/>
                <a:ea typeface="Montserrat"/>
                <a:cs typeface="Montserrat"/>
                <a:sym typeface="Montserrat"/>
              </a:rPr>
              <a:t>Faceți legătura cu viața reală</a:t>
            </a:r>
            <a:r>
              <a:rPr b="0" i="0" lang="en-US" sz="1000" u="none" cap="none" strike="noStrike">
                <a:solidFill>
                  <a:schemeClr val="dk1"/>
                </a:solidFill>
                <a:latin typeface="Montserrat"/>
                <a:ea typeface="Montserrat"/>
                <a:cs typeface="Montserrat"/>
                <a:sym typeface="Montserrat"/>
              </a:rPr>
              <a:t>: </a:t>
            </a:r>
            <a:r>
              <a:rPr lang="en-US" sz="1000">
                <a:solidFill>
                  <a:schemeClr val="dk1"/>
                </a:solidFill>
                <a:latin typeface="Montserrat"/>
                <a:ea typeface="Montserrat"/>
                <a:cs typeface="Montserrat"/>
                <a:sym typeface="Montserrat"/>
              </a:rPr>
              <a:t>folosiți exemple și scenarii din viața reală cu care elevii se pot identifica.</a:t>
            </a:r>
            <a:endParaRPr b="0" i="0" sz="1000" u="none" cap="none" strike="noStrike">
              <a:solidFill>
                <a:schemeClr val="dk1"/>
              </a:solidFill>
              <a:latin typeface="Montserrat"/>
              <a:ea typeface="Montserrat"/>
              <a:cs typeface="Montserrat"/>
              <a:sym typeface="Montserrat"/>
            </a:endParaRPr>
          </a:p>
          <a:p>
            <a:pPr indent="-171450" lvl="0" marL="171450" marR="0" rtl="0" algn="l">
              <a:lnSpc>
                <a:spcPct val="107000"/>
              </a:lnSpc>
              <a:spcBef>
                <a:spcPts val="800"/>
              </a:spcBef>
              <a:spcAft>
                <a:spcPts val="0"/>
              </a:spcAft>
              <a:buClr>
                <a:schemeClr val="dk1"/>
              </a:buClr>
              <a:buSzPts val="1000"/>
              <a:buFont typeface="Arial"/>
              <a:buChar char="•"/>
            </a:pPr>
            <a:r>
              <a:rPr b="1" lang="en-US" sz="1000">
                <a:solidFill>
                  <a:schemeClr val="dk1"/>
                </a:solidFill>
                <a:latin typeface="Montserrat"/>
                <a:ea typeface="Montserrat"/>
                <a:cs typeface="Montserrat"/>
                <a:sym typeface="Montserrat"/>
              </a:rPr>
              <a:t>Fiți adaptabili</a:t>
            </a:r>
            <a:r>
              <a:rPr b="0" i="0" lang="en-US" sz="1000" u="none" cap="none" strike="noStrike">
                <a:solidFill>
                  <a:schemeClr val="dk1"/>
                </a:solidFill>
                <a:latin typeface="Montserrat"/>
                <a:ea typeface="Montserrat"/>
                <a:cs typeface="Montserrat"/>
                <a:sym typeface="Montserrat"/>
              </a:rPr>
              <a:t>: </a:t>
            </a:r>
            <a:r>
              <a:rPr lang="en-US" sz="1000">
                <a:solidFill>
                  <a:schemeClr val="dk1"/>
                </a:solidFill>
                <a:latin typeface="Montserrat"/>
                <a:ea typeface="Montserrat"/>
                <a:cs typeface="Montserrat"/>
                <a:sym typeface="Montserrat"/>
              </a:rPr>
              <a:t>adaptați sesiunea în funcție de răspunsurile și nivelul de implicare al elevilor.</a:t>
            </a:r>
            <a:endParaRPr b="0" i="0" sz="1000" u="none" cap="none" strike="noStrike">
              <a:solidFill>
                <a:schemeClr val="dk1"/>
              </a:solidFill>
              <a:latin typeface="Montserrat"/>
              <a:ea typeface="Montserrat"/>
              <a:cs typeface="Montserrat"/>
              <a:sym typeface="Montserrat"/>
            </a:endParaRPr>
          </a:p>
          <a:p>
            <a:pPr indent="-171450" lvl="0" marL="171450" marR="0" rtl="0" algn="l">
              <a:lnSpc>
                <a:spcPct val="107000"/>
              </a:lnSpc>
              <a:spcBef>
                <a:spcPts val="800"/>
              </a:spcBef>
              <a:spcAft>
                <a:spcPts val="0"/>
              </a:spcAft>
              <a:buClr>
                <a:schemeClr val="dk1"/>
              </a:buClr>
              <a:buSzPts val="1000"/>
              <a:buFont typeface="Arial"/>
              <a:buChar char="•"/>
            </a:pPr>
            <a:r>
              <a:rPr b="1" lang="en-US" sz="1000">
                <a:solidFill>
                  <a:schemeClr val="dk1"/>
                </a:solidFill>
                <a:latin typeface="Montserrat"/>
                <a:ea typeface="Montserrat"/>
                <a:cs typeface="Montserrat"/>
                <a:sym typeface="Montserrat"/>
              </a:rPr>
              <a:t>Încurajați gândirea critică</a:t>
            </a:r>
            <a:r>
              <a:rPr b="0" i="0" lang="en-US" sz="1000" u="none" cap="none" strike="noStrike">
                <a:solidFill>
                  <a:schemeClr val="dk1"/>
                </a:solidFill>
                <a:latin typeface="Montserrat"/>
                <a:ea typeface="Montserrat"/>
                <a:cs typeface="Montserrat"/>
                <a:sym typeface="Montserrat"/>
              </a:rPr>
              <a:t>: p</a:t>
            </a:r>
            <a:r>
              <a:rPr lang="en-US" sz="1000">
                <a:solidFill>
                  <a:schemeClr val="dk1"/>
                </a:solidFill>
                <a:latin typeface="Montserrat"/>
                <a:ea typeface="Montserrat"/>
                <a:cs typeface="Montserrat"/>
                <a:sym typeface="Montserrat"/>
              </a:rPr>
              <a:t>stimulați elevii să gândească critic despre compromisurile dintre confidențialitate și comoditate.</a:t>
            </a:r>
            <a:endParaRPr sz="1000">
              <a:solidFill>
                <a:schemeClr val="dk1"/>
              </a:solidFill>
              <a:latin typeface="Montserrat"/>
              <a:ea typeface="Montserrat"/>
              <a:cs typeface="Montserrat"/>
              <a:sym typeface="Montserrat"/>
            </a:endParaRPr>
          </a:p>
          <a:p>
            <a:pPr indent="-171450" lvl="0" marL="171450" marR="0" rtl="0" algn="l">
              <a:lnSpc>
                <a:spcPct val="107000"/>
              </a:lnSpc>
              <a:spcBef>
                <a:spcPts val="800"/>
              </a:spcBef>
              <a:spcAft>
                <a:spcPts val="0"/>
              </a:spcAft>
              <a:buClr>
                <a:schemeClr val="dk1"/>
              </a:buClr>
              <a:buSzPts val="1000"/>
              <a:buFont typeface="Arial"/>
              <a:buChar char="•"/>
            </a:pPr>
            <a:r>
              <a:rPr b="1" lang="en-US" sz="1000">
                <a:solidFill>
                  <a:schemeClr val="dk1"/>
                </a:solidFill>
                <a:latin typeface="Montserrat"/>
                <a:ea typeface="Montserrat"/>
                <a:cs typeface="Montserrat"/>
                <a:sym typeface="Montserrat"/>
              </a:rPr>
              <a:t>Rămâneți la curent:</a:t>
            </a:r>
            <a:r>
              <a:rPr b="0" i="0" lang="en-US" sz="1000" u="none" cap="none" strike="noStrike">
                <a:solidFill>
                  <a:schemeClr val="dk1"/>
                </a:solidFill>
                <a:latin typeface="Montserrat"/>
                <a:ea typeface="Montserrat"/>
                <a:cs typeface="Montserrat"/>
                <a:sym typeface="Montserrat"/>
              </a:rPr>
              <a:t> </a:t>
            </a:r>
            <a:r>
              <a:rPr lang="en-US" sz="1000">
                <a:solidFill>
                  <a:schemeClr val="dk1"/>
                </a:solidFill>
                <a:latin typeface="Montserrat"/>
                <a:ea typeface="Montserrat"/>
                <a:cs typeface="Montserrat"/>
                <a:sym typeface="Montserrat"/>
              </a:rPr>
              <a:t>informați-vă despre ultimele tendințe și probleme în domeniul confidențialității și al tehnologiei (ultimele incidente).</a:t>
            </a:r>
            <a:endParaRPr b="0" i="0" sz="1000" u="none" cap="none" strike="noStrike">
              <a:solidFill>
                <a:schemeClr val="dk1"/>
              </a:solidFill>
              <a:latin typeface="Montserrat"/>
              <a:ea typeface="Montserrat"/>
              <a:cs typeface="Montserrat"/>
              <a:sym typeface="Montserrat"/>
            </a:endParaRPr>
          </a:p>
        </p:txBody>
      </p:sp>
      <p:sp>
        <p:nvSpPr>
          <p:cNvPr id="100" name="Google Shape;100;p6"/>
          <p:cNvSpPr txBox="1"/>
          <p:nvPr/>
        </p:nvSpPr>
        <p:spPr>
          <a:xfrm>
            <a:off x="5288105" y="6596959"/>
            <a:ext cx="6100618" cy="230832"/>
          </a:xfrm>
          <a:prstGeom prst="rect">
            <a:avLst/>
          </a:prstGeom>
          <a:noFill/>
          <a:ln>
            <a:noFill/>
          </a:ln>
        </p:spPr>
        <p:txBody>
          <a:bodyPr anchorCtr="0" anchor="t" bIns="45700" lIns="91425" spcFirstLastPara="1" rIns="91425" wrap="square" tIns="45700">
            <a:spAutoFit/>
          </a:bodyPr>
          <a:lstStyle/>
          <a:p>
            <a:pPr indent="0" lvl="0" marL="0" rtl="0" algn="r">
              <a:spcBef>
                <a:spcPts val="0"/>
              </a:spcBef>
              <a:spcAft>
                <a:spcPts val="0"/>
              </a:spcAft>
              <a:buClr>
                <a:schemeClr val="dk1"/>
              </a:buClr>
              <a:buFont typeface="Arial"/>
              <a:buNone/>
            </a:pPr>
            <a:r>
              <a:rPr lang="en-US" sz="900">
                <a:solidFill>
                  <a:srgbClr val="BFBFBF"/>
                </a:solidFill>
                <a:latin typeface="Montserrat"/>
                <a:ea typeface="Montserrat"/>
                <a:cs typeface="Montserrat"/>
                <a:sym typeface="Montserrat"/>
              </a:rPr>
              <a:t>UC2 | Confidențialitatea și comoditatea IA</a:t>
            </a:r>
            <a:endParaRPr b="0" i="0" sz="1400" u="none" cap="none" strike="noStrike">
              <a:solidFill>
                <a:srgbClr val="000000"/>
              </a:solidFill>
              <a:latin typeface="Arial"/>
              <a:ea typeface="Arial"/>
              <a:cs typeface="Arial"/>
              <a:sym typeface="Arial"/>
            </a:endParaRPr>
          </a:p>
        </p:txBody>
      </p:sp>
      <p:pic>
        <p:nvPicPr>
          <p:cNvPr id="101" name="Google Shape;101;p6"/>
          <p:cNvPicPr preferRelativeResize="0"/>
          <p:nvPr/>
        </p:nvPicPr>
        <p:blipFill rotWithShape="1">
          <a:blip r:embed="rId3">
            <a:alphaModFix/>
          </a:blip>
          <a:srcRect b="0" l="0" r="0" t="0"/>
          <a:stretch/>
        </p:blipFill>
        <p:spPr>
          <a:xfrm rot="-5400000">
            <a:off x="10893425" y="6935418"/>
            <a:ext cx="1438275" cy="447675"/>
          </a:xfrm>
          <a:prstGeom prst="rect">
            <a:avLst/>
          </a:prstGeom>
          <a:noFill/>
          <a:ln>
            <a:noFill/>
          </a:ln>
        </p:spPr>
      </p:pic>
      <p:sp>
        <p:nvSpPr>
          <p:cNvPr id="102" name="Google Shape;102;p6"/>
          <p:cNvSpPr txBox="1"/>
          <p:nvPr/>
        </p:nvSpPr>
        <p:spPr>
          <a:xfrm>
            <a:off x="11388724" y="6605491"/>
            <a:ext cx="447675" cy="246221"/>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1000"/>
              <a:buFont typeface="Arial"/>
              <a:buNone/>
            </a:pPr>
            <a:r>
              <a:rPr b="0" i="0" lang="en-US" sz="1000" u="none" cap="none" strike="noStrike">
                <a:solidFill>
                  <a:srgbClr val="7F7F7F"/>
                </a:solidFill>
                <a:latin typeface="Montserrat"/>
                <a:ea typeface="Montserrat"/>
                <a:cs typeface="Montserrat"/>
                <a:sym typeface="Montserrat"/>
              </a:rPr>
              <a:t>5</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7" name="Shape 107"/>
        <p:cNvGrpSpPr/>
        <p:nvPr/>
      </p:nvGrpSpPr>
      <p:grpSpPr>
        <a:xfrm>
          <a:off x="0" y="0"/>
          <a:ext cx="0" cy="0"/>
          <a:chOff x="0" y="0"/>
          <a:chExt cx="0" cy="0"/>
        </a:xfrm>
      </p:grpSpPr>
      <p:sp>
        <p:nvSpPr>
          <p:cNvPr id="108" name="Google Shape;108;p7"/>
          <p:cNvSpPr txBox="1"/>
          <p:nvPr/>
        </p:nvSpPr>
        <p:spPr>
          <a:xfrm>
            <a:off x="0" y="519451"/>
            <a:ext cx="12192000" cy="769500"/>
          </a:xfrm>
          <a:prstGeom prst="rect">
            <a:avLst/>
          </a:prstGeom>
          <a:noFill/>
          <a:ln>
            <a:noFill/>
          </a:ln>
        </p:spPr>
        <p:txBody>
          <a:bodyPr anchorCtr="0" anchor="t" bIns="45700" lIns="91425" spcFirstLastPara="1" rIns="91425" wrap="square" tIns="45700">
            <a:spAutoFit/>
          </a:bodyPr>
          <a:lstStyle/>
          <a:p>
            <a:pPr indent="0" lvl="0" marL="0" rtl="0" algn="ctr">
              <a:spcBef>
                <a:spcPts val="0"/>
              </a:spcBef>
              <a:spcAft>
                <a:spcPts val="0"/>
              </a:spcAft>
              <a:buClr>
                <a:schemeClr val="dk1"/>
              </a:buClr>
              <a:buSzPts val="2400"/>
              <a:buFont typeface="Arial"/>
              <a:buNone/>
            </a:pPr>
            <a:r>
              <a:rPr lang="en-US" sz="2400">
                <a:solidFill>
                  <a:srgbClr val="00D4FB"/>
                </a:solidFill>
                <a:latin typeface="Montserrat"/>
                <a:ea typeface="Montserrat"/>
                <a:cs typeface="Montserrat"/>
                <a:sym typeface="Montserrat"/>
              </a:rPr>
              <a:t>Studiu de caz</a:t>
            </a:r>
            <a:endParaRPr b="0" i="0" sz="1400" u="none" cap="none" strike="noStrike">
              <a:solidFill>
                <a:srgbClr val="000000"/>
              </a:solidFill>
              <a:latin typeface="Arial"/>
              <a:ea typeface="Arial"/>
              <a:cs typeface="Arial"/>
              <a:sym typeface="Arial"/>
            </a:endParaRPr>
          </a:p>
          <a:p>
            <a:pPr indent="0" lvl="0" marL="0" rtl="0" algn="ctr">
              <a:spcBef>
                <a:spcPts val="0"/>
              </a:spcBef>
              <a:spcAft>
                <a:spcPts val="0"/>
              </a:spcAft>
              <a:buClr>
                <a:schemeClr val="dk1"/>
              </a:buClr>
              <a:buSzPts val="2000"/>
              <a:buFont typeface="Arial"/>
              <a:buNone/>
            </a:pPr>
            <a:r>
              <a:rPr lang="en-US" sz="2000">
                <a:solidFill>
                  <a:srgbClr val="004E8B"/>
                </a:solidFill>
                <a:latin typeface="Montserrat"/>
                <a:ea typeface="Montserrat"/>
                <a:cs typeface="Montserrat"/>
                <a:sym typeface="Montserrat"/>
              </a:rPr>
              <a:t>Ghidul instructorului pentru predarea studiului de caz</a:t>
            </a:r>
            <a:endParaRPr sz="2000">
              <a:solidFill>
                <a:srgbClr val="004E8B"/>
              </a:solidFill>
              <a:latin typeface="Montserrat"/>
              <a:ea typeface="Montserrat"/>
              <a:cs typeface="Montserrat"/>
              <a:sym typeface="Montserrat"/>
            </a:endParaRPr>
          </a:p>
        </p:txBody>
      </p:sp>
      <p:pic>
        <p:nvPicPr>
          <p:cNvPr descr="Distintivo 1 com preenchimento sólido" id="109" name="Google Shape;109;p7"/>
          <p:cNvPicPr preferRelativeResize="0"/>
          <p:nvPr/>
        </p:nvPicPr>
        <p:blipFill rotWithShape="1">
          <a:blip r:embed="rId3">
            <a:alphaModFix/>
          </a:blip>
          <a:srcRect b="0" l="0" r="0" t="0"/>
          <a:stretch/>
        </p:blipFill>
        <p:spPr>
          <a:xfrm>
            <a:off x="299703" y="1491837"/>
            <a:ext cx="291356" cy="291356"/>
          </a:xfrm>
          <a:prstGeom prst="rect">
            <a:avLst/>
          </a:prstGeom>
          <a:noFill/>
          <a:ln>
            <a:noFill/>
          </a:ln>
        </p:spPr>
      </p:pic>
      <p:pic>
        <p:nvPicPr>
          <p:cNvPr descr="Distintivo com preenchimento sólido" id="110" name="Google Shape;110;p7"/>
          <p:cNvPicPr preferRelativeResize="0"/>
          <p:nvPr/>
        </p:nvPicPr>
        <p:blipFill rotWithShape="1">
          <a:blip r:embed="rId4">
            <a:alphaModFix/>
          </a:blip>
          <a:srcRect b="0" l="0" r="0" t="0"/>
          <a:stretch/>
        </p:blipFill>
        <p:spPr>
          <a:xfrm>
            <a:off x="299703" y="3522231"/>
            <a:ext cx="291356" cy="291356"/>
          </a:xfrm>
          <a:prstGeom prst="rect">
            <a:avLst/>
          </a:prstGeom>
          <a:noFill/>
          <a:ln>
            <a:noFill/>
          </a:ln>
        </p:spPr>
      </p:pic>
      <p:sp>
        <p:nvSpPr>
          <p:cNvPr id="111" name="Google Shape;111;p7"/>
          <p:cNvSpPr txBox="1"/>
          <p:nvPr/>
        </p:nvSpPr>
        <p:spPr>
          <a:xfrm>
            <a:off x="685079" y="1506308"/>
            <a:ext cx="11202000" cy="17856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000"/>
              <a:buFont typeface="Arial"/>
              <a:buNone/>
            </a:pPr>
            <a:r>
              <a:rPr b="1" lang="en-US" sz="1000">
                <a:solidFill>
                  <a:schemeClr val="dk1"/>
                </a:solidFill>
                <a:latin typeface="Montserrat"/>
                <a:ea typeface="Montserrat"/>
                <a:cs typeface="Montserrat"/>
                <a:sym typeface="Montserrat"/>
              </a:rPr>
              <a:t>Pregătire</a:t>
            </a:r>
            <a:endParaRPr b="0" i="0" sz="1400" u="none" cap="none" strike="noStrike">
              <a:solidFill>
                <a:srgbClr val="000000"/>
              </a:solidFill>
              <a:latin typeface="Arial"/>
              <a:ea typeface="Arial"/>
              <a:cs typeface="Arial"/>
              <a:sym typeface="Arial"/>
            </a:endParaRPr>
          </a:p>
          <a:p>
            <a:pPr indent="-107950" lvl="0" marL="171450" marR="0" rtl="0" algn="l">
              <a:lnSpc>
                <a:spcPct val="100000"/>
              </a:lnSpc>
              <a:spcBef>
                <a:spcPts val="0"/>
              </a:spcBef>
              <a:spcAft>
                <a:spcPts val="0"/>
              </a:spcAft>
              <a:buClr>
                <a:schemeClr val="dk1"/>
              </a:buClr>
              <a:buSzPts val="1000"/>
              <a:buFont typeface="Arial"/>
              <a:buNone/>
            </a:pPr>
            <a:r>
              <a:t/>
            </a:r>
            <a:endParaRPr b="0" i="0" sz="1000" u="none" cap="none" strike="noStrike">
              <a:solidFill>
                <a:schemeClr val="dk1"/>
              </a:solidFill>
              <a:latin typeface="Montserrat"/>
              <a:ea typeface="Montserrat"/>
              <a:cs typeface="Montserrat"/>
              <a:sym typeface="Montserrat"/>
            </a:endParaRPr>
          </a:p>
          <a:p>
            <a:pPr indent="-171450" lvl="0" marL="171450" marR="0" rtl="0" algn="l">
              <a:lnSpc>
                <a:spcPct val="100000"/>
              </a:lnSpc>
              <a:spcBef>
                <a:spcPts val="0"/>
              </a:spcBef>
              <a:spcAft>
                <a:spcPts val="0"/>
              </a:spcAft>
              <a:buClr>
                <a:schemeClr val="dk1"/>
              </a:buClr>
              <a:buSzPts val="1000"/>
              <a:buFont typeface="Arial"/>
              <a:buChar char="•"/>
            </a:pPr>
            <a:r>
              <a:rPr lang="en-US" sz="1000">
                <a:solidFill>
                  <a:schemeClr val="dk1"/>
                </a:solidFill>
                <a:latin typeface="Montserrat"/>
                <a:ea typeface="Montserrat"/>
                <a:cs typeface="Montserrat"/>
                <a:sym typeface="Montserrat"/>
              </a:rPr>
              <a:t>Materiale necesare:</a:t>
            </a:r>
            <a:endParaRPr b="0" i="0" sz="1400" u="none" cap="none" strike="noStrike">
              <a:solidFill>
                <a:srgbClr val="000000"/>
              </a:solidFill>
              <a:latin typeface="Arial"/>
              <a:ea typeface="Arial"/>
              <a:cs typeface="Arial"/>
              <a:sym typeface="Arial"/>
            </a:endParaRPr>
          </a:p>
          <a:p>
            <a:pPr indent="-171450" lvl="1" marL="628650" marR="0" rtl="0" algn="l">
              <a:lnSpc>
                <a:spcPct val="100000"/>
              </a:lnSpc>
              <a:spcBef>
                <a:spcPts val="0"/>
              </a:spcBef>
              <a:spcAft>
                <a:spcPts val="0"/>
              </a:spcAft>
              <a:buClr>
                <a:schemeClr val="dk1"/>
              </a:buClr>
              <a:buSzPts val="1000"/>
              <a:buChar char="•"/>
            </a:pPr>
            <a:r>
              <a:rPr lang="en-US" sz="1000">
                <a:solidFill>
                  <a:schemeClr val="dk1"/>
                </a:solidFill>
                <a:latin typeface="Montserrat"/>
                <a:ea typeface="Montserrat"/>
                <a:cs typeface="Montserrat"/>
                <a:sym typeface="Montserrat"/>
              </a:rPr>
              <a:t>Prezentare cu studiul de caz</a:t>
            </a:r>
            <a:endParaRPr sz="1000">
              <a:solidFill>
                <a:schemeClr val="dk1"/>
              </a:solidFill>
              <a:latin typeface="Montserrat"/>
              <a:ea typeface="Montserrat"/>
              <a:cs typeface="Montserrat"/>
              <a:sym typeface="Montserrat"/>
            </a:endParaRPr>
          </a:p>
          <a:p>
            <a:pPr indent="-171450" lvl="1" marL="628650" marR="0" rtl="0" algn="l">
              <a:lnSpc>
                <a:spcPct val="100000"/>
              </a:lnSpc>
              <a:spcBef>
                <a:spcPts val="0"/>
              </a:spcBef>
              <a:spcAft>
                <a:spcPts val="0"/>
              </a:spcAft>
              <a:buClr>
                <a:schemeClr val="dk1"/>
              </a:buClr>
              <a:buSzPts val="1000"/>
              <a:buChar char="•"/>
            </a:pPr>
            <a:r>
              <a:rPr lang="en-US" sz="1000">
                <a:solidFill>
                  <a:schemeClr val="dk1"/>
                </a:solidFill>
                <a:latin typeface="Montserrat"/>
                <a:ea typeface="Montserrat"/>
                <a:cs typeface="Montserrat"/>
                <a:sym typeface="Montserrat"/>
              </a:rPr>
              <a:t>Fișe cu scenarii ale studiului de caz</a:t>
            </a:r>
            <a:endParaRPr sz="1000">
              <a:solidFill>
                <a:schemeClr val="dk1"/>
              </a:solidFill>
              <a:latin typeface="Montserrat"/>
              <a:ea typeface="Montserrat"/>
              <a:cs typeface="Montserrat"/>
              <a:sym typeface="Montserrat"/>
            </a:endParaRPr>
          </a:p>
          <a:p>
            <a:pPr indent="-171450" lvl="1" marL="628650" marR="0" rtl="0" algn="l">
              <a:lnSpc>
                <a:spcPct val="100000"/>
              </a:lnSpc>
              <a:spcBef>
                <a:spcPts val="0"/>
              </a:spcBef>
              <a:spcAft>
                <a:spcPts val="0"/>
              </a:spcAft>
              <a:buClr>
                <a:schemeClr val="dk1"/>
              </a:buClr>
              <a:buSzPts val="1000"/>
              <a:buChar char="•"/>
            </a:pPr>
            <a:r>
              <a:rPr lang="en-US" sz="1000">
                <a:solidFill>
                  <a:schemeClr val="dk1"/>
                </a:solidFill>
                <a:latin typeface="Montserrat"/>
                <a:ea typeface="Montserrat"/>
                <a:cs typeface="Montserrat"/>
                <a:sym typeface="Montserrat"/>
              </a:rPr>
              <a:t>Link către Google Forms cu întrebări privind activitatea/evaluarea</a:t>
            </a:r>
            <a:endParaRPr sz="1000">
              <a:solidFill>
                <a:schemeClr val="dk1"/>
              </a:solidFill>
              <a:latin typeface="Montserrat"/>
              <a:ea typeface="Montserrat"/>
              <a:cs typeface="Montserrat"/>
              <a:sym typeface="Montserrat"/>
            </a:endParaRPr>
          </a:p>
          <a:p>
            <a:pPr indent="-107950" lvl="0" marL="171450" marR="0" rtl="0" algn="l">
              <a:lnSpc>
                <a:spcPct val="100000"/>
              </a:lnSpc>
              <a:spcBef>
                <a:spcPts val="0"/>
              </a:spcBef>
              <a:spcAft>
                <a:spcPts val="0"/>
              </a:spcAft>
              <a:buClr>
                <a:schemeClr val="dk1"/>
              </a:buClr>
              <a:buSzPts val="1000"/>
              <a:buFont typeface="Arial"/>
              <a:buNone/>
            </a:pPr>
            <a:r>
              <a:t/>
            </a:r>
            <a:endParaRPr b="0" i="0" sz="1000" u="none" cap="none" strike="noStrike">
              <a:solidFill>
                <a:schemeClr val="dk1"/>
              </a:solidFill>
              <a:latin typeface="Montserrat"/>
              <a:ea typeface="Montserrat"/>
              <a:cs typeface="Montserrat"/>
              <a:sym typeface="Montserrat"/>
            </a:endParaRPr>
          </a:p>
          <a:p>
            <a:pPr indent="-171450" lvl="0" marL="171450" marR="0" rtl="0" algn="l">
              <a:lnSpc>
                <a:spcPct val="100000"/>
              </a:lnSpc>
              <a:spcBef>
                <a:spcPts val="0"/>
              </a:spcBef>
              <a:spcAft>
                <a:spcPts val="0"/>
              </a:spcAft>
              <a:buClr>
                <a:schemeClr val="dk1"/>
              </a:buClr>
              <a:buSzPts val="1000"/>
              <a:buFont typeface="Arial"/>
              <a:buChar char="•"/>
            </a:pPr>
            <a:r>
              <a:rPr lang="en-US" sz="1000">
                <a:solidFill>
                  <a:schemeClr val="dk1"/>
                </a:solidFill>
                <a:latin typeface="Montserrat"/>
                <a:ea typeface="Montserrat"/>
                <a:cs typeface="Montserrat"/>
                <a:sym typeface="Montserrat"/>
              </a:rPr>
              <a:t>Pregătire</a:t>
            </a:r>
            <a:endParaRPr b="0" i="0" sz="1400" u="none" cap="none" strike="noStrike">
              <a:solidFill>
                <a:srgbClr val="000000"/>
              </a:solidFill>
              <a:latin typeface="Arial"/>
              <a:ea typeface="Arial"/>
              <a:cs typeface="Arial"/>
              <a:sym typeface="Arial"/>
            </a:endParaRPr>
          </a:p>
          <a:p>
            <a:pPr indent="-171450" lvl="1" marL="628650" marR="0" rtl="0" algn="l">
              <a:lnSpc>
                <a:spcPct val="100000"/>
              </a:lnSpc>
              <a:spcBef>
                <a:spcPts val="0"/>
              </a:spcBef>
              <a:spcAft>
                <a:spcPts val="0"/>
              </a:spcAft>
              <a:buClr>
                <a:schemeClr val="dk1"/>
              </a:buClr>
              <a:buSzPts val="1000"/>
              <a:buChar char="•"/>
            </a:pPr>
            <a:r>
              <a:rPr lang="en-US" sz="1000">
                <a:solidFill>
                  <a:schemeClr val="dk1"/>
                </a:solidFill>
                <a:latin typeface="Montserrat"/>
                <a:ea typeface="Montserrat"/>
                <a:cs typeface="Montserrat"/>
                <a:sym typeface="Montserrat"/>
              </a:rPr>
              <a:t>Aranjați locurile pentru a facilita discuțiile în grup.</a:t>
            </a:r>
            <a:endParaRPr sz="1000">
              <a:solidFill>
                <a:schemeClr val="dk1"/>
              </a:solidFill>
              <a:latin typeface="Montserrat"/>
              <a:ea typeface="Montserrat"/>
              <a:cs typeface="Montserrat"/>
              <a:sym typeface="Montserrat"/>
            </a:endParaRPr>
          </a:p>
          <a:p>
            <a:pPr indent="-171450" lvl="1" marL="628650" marR="0" rtl="0" algn="l">
              <a:lnSpc>
                <a:spcPct val="100000"/>
              </a:lnSpc>
              <a:spcBef>
                <a:spcPts val="0"/>
              </a:spcBef>
              <a:spcAft>
                <a:spcPts val="0"/>
              </a:spcAft>
              <a:buClr>
                <a:schemeClr val="dk1"/>
              </a:buClr>
              <a:buSzPts val="1000"/>
              <a:buChar char="•"/>
            </a:pPr>
            <a:r>
              <a:rPr lang="en-US" sz="1000">
                <a:solidFill>
                  <a:schemeClr val="dk1"/>
                </a:solidFill>
                <a:latin typeface="Montserrat"/>
                <a:ea typeface="Montserrat"/>
                <a:cs typeface="Montserrat"/>
                <a:sym typeface="Montserrat"/>
              </a:rPr>
              <a:t>Distribuiți linkul către Google Forms elevilor înainte/în timpul sesiunii.</a:t>
            </a:r>
            <a:endParaRPr sz="1000">
              <a:solidFill>
                <a:schemeClr val="dk1"/>
              </a:solidFill>
              <a:latin typeface="Montserrat"/>
              <a:ea typeface="Montserrat"/>
              <a:cs typeface="Montserrat"/>
              <a:sym typeface="Montserrat"/>
            </a:endParaRPr>
          </a:p>
          <a:p>
            <a:pPr indent="-107950" lvl="0" marL="171450" marR="0" rtl="0" algn="l">
              <a:lnSpc>
                <a:spcPct val="100000"/>
              </a:lnSpc>
              <a:spcBef>
                <a:spcPts val="0"/>
              </a:spcBef>
              <a:spcAft>
                <a:spcPts val="0"/>
              </a:spcAft>
              <a:buClr>
                <a:schemeClr val="dk1"/>
              </a:buClr>
              <a:buSzPts val="1000"/>
              <a:buFont typeface="Arial"/>
              <a:buNone/>
            </a:pPr>
            <a:r>
              <a:t/>
            </a:r>
            <a:endParaRPr b="0" i="0" sz="1000" u="none" cap="none" strike="noStrike">
              <a:solidFill>
                <a:schemeClr val="dk1"/>
              </a:solidFill>
              <a:latin typeface="Montserrat"/>
              <a:ea typeface="Montserrat"/>
              <a:cs typeface="Montserrat"/>
              <a:sym typeface="Montserrat"/>
            </a:endParaRPr>
          </a:p>
        </p:txBody>
      </p:sp>
      <p:sp>
        <p:nvSpPr>
          <p:cNvPr id="112" name="Google Shape;112;p7"/>
          <p:cNvSpPr txBox="1"/>
          <p:nvPr/>
        </p:nvSpPr>
        <p:spPr>
          <a:xfrm>
            <a:off x="685079" y="3566588"/>
            <a:ext cx="11202000" cy="2552100"/>
          </a:xfrm>
          <a:prstGeom prst="rect">
            <a:avLst/>
          </a:prstGeom>
          <a:noFill/>
          <a:ln>
            <a:noFill/>
          </a:ln>
        </p:spPr>
        <p:txBody>
          <a:bodyPr anchorCtr="0" anchor="t" bIns="45700" lIns="91425" spcFirstLastPara="1" rIns="91425" wrap="square" tIns="45700">
            <a:spAutoFit/>
          </a:bodyPr>
          <a:lstStyle/>
          <a:p>
            <a:pPr indent="0" lvl="0" marL="0" marR="0" rtl="0" algn="l">
              <a:lnSpc>
                <a:spcPct val="107000"/>
              </a:lnSpc>
              <a:spcBef>
                <a:spcPts val="0"/>
              </a:spcBef>
              <a:spcAft>
                <a:spcPts val="0"/>
              </a:spcAft>
              <a:buClr>
                <a:srgbClr val="000000"/>
              </a:buClr>
              <a:buSzPts val="1000"/>
              <a:buFont typeface="Arial"/>
              <a:buNone/>
            </a:pPr>
            <a:r>
              <a:rPr b="1" lang="en-US" sz="1000">
                <a:solidFill>
                  <a:schemeClr val="dk1"/>
                </a:solidFill>
                <a:latin typeface="Montserrat"/>
                <a:ea typeface="Montserrat"/>
                <a:cs typeface="Montserrat"/>
                <a:sym typeface="Montserrat"/>
              </a:rPr>
              <a:t>Schița sesiunii</a:t>
            </a:r>
            <a:endParaRPr b="0" i="0" sz="1000" u="none" cap="none" strike="noStrike">
              <a:solidFill>
                <a:schemeClr val="dk1"/>
              </a:solidFill>
              <a:latin typeface="Montserrat"/>
              <a:ea typeface="Montserrat"/>
              <a:cs typeface="Montserrat"/>
              <a:sym typeface="Montserrat"/>
            </a:endParaRPr>
          </a:p>
          <a:p>
            <a:pPr indent="-292100" lvl="0" marL="457200" rtl="0" algn="l">
              <a:lnSpc>
                <a:spcPct val="107000"/>
              </a:lnSpc>
              <a:spcBef>
                <a:spcPts val="0"/>
              </a:spcBef>
              <a:spcAft>
                <a:spcPts val="0"/>
              </a:spcAft>
              <a:buClr>
                <a:schemeClr val="dk1"/>
              </a:buClr>
              <a:buSzPts val="1000"/>
              <a:buChar char="•"/>
            </a:pPr>
            <a:r>
              <a:rPr lang="en-US" sz="1000">
                <a:solidFill>
                  <a:schemeClr val="dk1"/>
                </a:solidFill>
                <a:latin typeface="Montserrat"/>
                <a:ea typeface="Montserrat"/>
                <a:cs typeface="Montserrat"/>
                <a:sym typeface="Montserrat"/>
              </a:rPr>
              <a:t>Explicați obiectivul sesiunii: explorarea impactului tehnologiei asupra vieții private și modalitățile de echilibrare între confort și protecția vieții private.</a:t>
            </a:r>
            <a:endParaRPr sz="1000">
              <a:solidFill>
                <a:schemeClr val="dk1"/>
              </a:solidFill>
              <a:latin typeface="Montserrat"/>
              <a:ea typeface="Montserrat"/>
              <a:cs typeface="Montserrat"/>
              <a:sym typeface="Montserrat"/>
            </a:endParaRPr>
          </a:p>
          <a:p>
            <a:pPr indent="-292100" lvl="0" marL="457200" rtl="0" algn="l">
              <a:lnSpc>
                <a:spcPct val="107000"/>
              </a:lnSpc>
              <a:spcBef>
                <a:spcPts val="0"/>
              </a:spcBef>
              <a:spcAft>
                <a:spcPts val="0"/>
              </a:spcAft>
              <a:buClr>
                <a:schemeClr val="dk1"/>
              </a:buClr>
              <a:buSzPts val="1000"/>
              <a:buChar char="•"/>
            </a:pPr>
            <a:r>
              <a:rPr lang="en-US" sz="1000">
                <a:solidFill>
                  <a:schemeClr val="dk1"/>
                </a:solidFill>
                <a:latin typeface="Montserrat"/>
                <a:ea typeface="Montserrat"/>
                <a:cs typeface="Montserrat"/>
                <a:sym typeface="Montserrat"/>
              </a:rPr>
              <a:t>Activitate de spargere a gheții: rugați elevii să menționeze un dispozitiv tehnologic pe care îl utilizează zilnic și modul în care acesta le facilitează viața.</a:t>
            </a:r>
            <a:endParaRPr sz="1000">
              <a:solidFill>
                <a:schemeClr val="dk1"/>
              </a:solidFill>
              <a:latin typeface="Montserrat"/>
              <a:ea typeface="Montserrat"/>
              <a:cs typeface="Montserrat"/>
              <a:sym typeface="Montserrat"/>
            </a:endParaRPr>
          </a:p>
          <a:p>
            <a:pPr indent="-292100" lvl="0" marL="457200" rtl="0" algn="l">
              <a:lnSpc>
                <a:spcPct val="107000"/>
              </a:lnSpc>
              <a:spcBef>
                <a:spcPts val="0"/>
              </a:spcBef>
              <a:spcAft>
                <a:spcPts val="0"/>
              </a:spcAft>
              <a:buClr>
                <a:schemeClr val="dk1"/>
              </a:buClr>
              <a:buSzPts val="1000"/>
              <a:buChar char="•"/>
            </a:pPr>
            <a:r>
              <a:rPr lang="en-US" sz="1000">
                <a:solidFill>
                  <a:schemeClr val="dk1"/>
                </a:solidFill>
                <a:latin typeface="Montserrat"/>
                <a:ea typeface="Montserrat"/>
                <a:cs typeface="Montserrat"/>
                <a:sym typeface="Montserrat"/>
              </a:rPr>
              <a:t>Prezentați studiul de caz și discutați aspectele legate de confort și de confidențialitate.</a:t>
            </a:r>
            <a:endParaRPr sz="1000">
              <a:solidFill>
                <a:schemeClr val="dk1"/>
              </a:solidFill>
              <a:latin typeface="Montserrat"/>
              <a:ea typeface="Montserrat"/>
              <a:cs typeface="Montserrat"/>
              <a:sym typeface="Montserrat"/>
            </a:endParaRPr>
          </a:p>
          <a:p>
            <a:pPr indent="-292100" lvl="0" marL="457200" rtl="0" algn="l">
              <a:lnSpc>
                <a:spcPct val="107000"/>
              </a:lnSpc>
              <a:spcBef>
                <a:spcPts val="0"/>
              </a:spcBef>
              <a:spcAft>
                <a:spcPts val="0"/>
              </a:spcAft>
              <a:buClr>
                <a:schemeClr val="dk1"/>
              </a:buClr>
              <a:buSzPts val="1000"/>
              <a:buChar char="•"/>
            </a:pPr>
            <a:r>
              <a:rPr lang="en-US" sz="1000">
                <a:solidFill>
                  <a:schemeClr val="dk1"/>
                </a:solidFill>
                <a:latin typeface="Montserrat"/>
                <a:ea typeface="Montserrat"/>
                <a:cs typeface="Montserrat"/>
                <a:sym typeface="Montserrat"/>
              </a:rPr>
              <a:t>Explicați experiența lui John cu cumpărăturile personalizate și reclamele țintite, precum și preocupările legate de confidențialitate pe care le-a suscitat.</a:t>
            </a:r>
            <a:endParaRPr sz="1000">
              <a:solidFill>
                <a:schemeClr val="dk1"/>
              </a:solidFill>
              <a:latin typeface="Montserrat"/>
              <a:ea typeface="Montserrat"/>
              <a:cs typeface="Montserrat"/>
              <a:sym typeface="Montserrat"/>
            </a:endParaRPr>
          </a:p>
          <a:p>
            <a:pPr indent="-292100" lvl="0" marL="457200" rtl="0" algn="l">
              <a:lnSpc>
                <a:spcPct val="107000"/>
              </a:lnSpc>
              <a:spcBef>
                <a:spcPts val="0"/>
              </a:spcBef>
              <a:spcAft>
                <a:spcPts val="0"/>
              </a:spcAft>
              <a:buClr>
                <a:schemeClr val="dk1"/>
              </a:buClr>
              <a:buSzPts val="1000"/>
              <a:buChar char="•"/>
            </a:pPr>
            <a:r>
              <a:rPr lang="en-US" sz="1000">
                <a:solidFill>
                  <a:schemeClr val="dk1"/>
                </a:solidFill>
                <a:latin typeface="Montserrat"/>
                <a:ea typeface="Montserrat"/>
                <a:cs typeface="Montserrat"/>
                <a:sym typeface="Montserrat"/>
              </a:rPr>
              <a:t>Împărțiți elevii în grupuri mici de 3-4 persoane și rugați fiecare grup să identifice principalele probleme de confidențialitate din studiul de caz atribuit.</a:t>
            </a:r>
            <a:endParaRPr sz="1000">
              <a:solidFill>
                <a:schemeClr val="dk1"/>
              </a:solidFill>
              <a:latin typeface="Montserrat"/>
              <a:ea typeface="Montserrat"/>
              <a:cs typeface="Montserrat"/>
              <a:sym typeface="Montserrat"/>
            </a:endParaRPr>
          </a:p>
          <a:p>
            <a:pPr indent="-292100" lvl="1" marL="914400" rtl="0" algn="l">
              <a:lnSpc>
                <a:spcPct val="107000"/>
              </a:lnSpc>
              <a:spcBef>
                <a:spcPts val="0"/>
              </a:spcBef>
              <a:spcAft>
                <a:spcPts val="0"/>
              </a:spcAft>
              <a:buClr>
                <a:schemeClr val="dk1"/>
              </a:buClr>
              <a:buSzPts val="1000"/>
              <a:buChar char="•"/>
            </a:pPr>
            <a:r>
              <a:rPr lang="en-US" sz="1000">
                <a:solidFill>
                  <a:schemeClr val="dk1"/>
                </a:solidFill>
                <a:latin typeface="Montserrat"/>
                <a:ea typeface="Montserrat"/>
                <a:cs typeface="Montserrat"/>
                <a:sym typeface="Montserrat"/>
              </a:rPr>
              <a:t>Rugați-i să discute soluții potențiale sau acțiuni pentru a atenua aceste riscuri de confidențialitate.</a:t>
            </a:r>
            <a:endParaRPr sz="1000">
              <a:solidFill>
                <a:schemeClr val="dk1"/>
              </a:solidFill>
              <a:latin typeface="Montserrat"/>
              <a:ea typeface="Montserrat"/>
              <a:cs typeface="Montserrat"/>
              <a:sym typeface="Montserrat"/>
            </a:endParaRPr>
          </a:p>
          <a:p>
            <a:pPr indent="-292100" lvl="1" marL="914400" rtl="0" algn="l">
              <a:lnSpc>
                <a:spcPct val="107000"/>
              </a:lnSpc>
              <a:spcBef>
                <a:spcPts val="0"/>
              </a:spcBef>
              <a:spcAft>
                <a:spcPts val="0"/>
              </a:spcAft>
              <a:buClr>
                <a:schemeClr val="dk1"/>
              </a:buClr>
              <a:buSzPts val="1000"/>
              <a:buChar char="•"/>
            </a:pPr>
            <a:r>
              <a:rPr lang="en-US" sz="1000">
                <a:solidFill>
                  <a:schemeClr val="dk1"/>
                </a:solidFill>
                <a:latin typeface="Montserrat"/>
                <a:ea typeface="Montserrat"/>
                <a:cs typeface="Montserrat"/>
                <a:sym typeface="Montserrat"/>
              </a:rPr>
              <a:t>Încurajați-i să se gândească la echilibrul dintre confort și confidențialitate.</a:t>
            </a:r>
            <a:endParaRPr sz="1000">
              <a:solidFill>
                <a:schemeClr val="dk1"/>
              </a:solidFill>
              <a:latin typeface="Montserrat"/>
              <a:ea typeface="Montserrat"/>
              <a:cs typeface="Montserrat"/>
              <a:sym typeface="Montserrat"/>
            </a:endParaRPr>
          </a:p>
          <a:p>
            <a:pPr indent="-171450" lvl="0" marL="171450" marR="0" rtl="0" algn="l">
              <a:lnSpc>
                <a:spcPct val="107000"/>
              </a:lnSpc>
              <a:spcBef>
                <a:spcPts val="0"/>
              </a:spcBef>
              <a:spcAft>
                <a:spcPts val="0"/>
              </a:spcAft>
              <a:buClr>
                <a:schemeClr val="dk1"/>
              </a:buClr>
              <a:buSzPts val="1000"/>
              <a:buFont typeface="Arial"/>
              <a:buChar char="•"/>
            </a:pPr>
            <a:r>
              <a:rPr lang="en-US" sz="1000">
                <a:solidFill>
                  <a:schemeClr val="dk1"/>
                </a:solidFill>
                <a:latin typeface="Montserrat"/>
                <a:ea typeface="Montserrat"/>
                <a:cs typeface="Montserrat"/>
                <a:sym typeface="Montserrat"/>
              </a:rPr>
              <a:t>Partajați linkul Google Forms cu elevii.</a:t>
            </a:r>
            <a:endParaRPr b="0" i="0" sz="1000" u="none" cap="none" strike="noStrike">
              <a:solidFill>
                <a:schemeClr val="dk1"/>
              </a:solidFill>
              <a:latin typeface="Montserrat"/>
              <a:ea typeface="Montserrat"/>
              <a:cs typeface="Montserrat"/>
              <a:sym typeface="Montserrat"/>
            </a:endParaRPr>
          </a:p>
          <a:p>
            <a:pPr indent="-292100" lvl="1" marL="914400" rtl="0" algn="l">
              <a:lnSpc>
                <a:spcPct val="107000"/>
              </a:lnSpc>
              <a:spcBef>
                <a:spcPts val="0"/>
              </a:spcBef>
              <a:spcAft>
                <a:spcPts val="0"/>
              </a:spcAft>
              <a:buClr>
                <a:schemeClr val="dk1"/>
              </a:buClr>
              <a:buSzPts val="1000"/>
              <a:buChar char="•"/>
            </a:pPr>
            <a:r>
              <a:rPr lang="en-US" sz="1000">
                <a:solidFill>
                  <a:schemeClr val="dk1"/>
                </a:solidFill>
                <a:latin typeface="Montserrat"/>
                <a:ea typeface="Montserrat"/>
                <a:cs typeface="Montserrat"/>
                <a:sym typeface="Montserrat"/>
              </a:rPr>
              <a:t>Rugați elevii să completeze întrebările individual sau în perechi.</a:t>
            </a:r>
            <a:endParaRPr sz="1000">
              <a:solidFill>
                <a:schemeClr val="dk1"/>
              </a:solidFill>
              <a:latin typeface="Montserrat"/>
              <a:ea typeface="Montserrat"/>
              <a:cs typeface="Montserrat"/>
              <a:sym typeface="Montserrat"/>
            </a:endParaRPr>
          </a:p>
          <a:p>
            <a:pPr indent="-292100" lvl="1" marL="914400" rtl="0" algn="l">
              <a:lnSpc>
                <a:spcPct val="107000"/>
              </a:lnSpc>
              <a:spcBef>
                <a:spcPts val="0"/>
              </a:spcBef>
              <a:spcAft>
                <a:spcPts val="0"/>
              </a:spcAft>
              <a:buClr>
                <a:schemeClr val="dk1"/>
              </a:buClr>
              <a:buSzPts val="1000"/>
              <a:buChar char="•"/>
            </a:pPr>
            <a:r>
              <a:rPr lang="en-US" sz="1000">
                <a:solidFill>
                  <a:schemeClr val="dk1"/>
                </a:solidFill>
                <a:latin typeface="Montserrat"/>
                <a:ea typeface="Montserrat"/>
                <a:cs typeface="Montserrat"/>
                <a:sym typeface="Montserrat"/>
              </a:rPr>
              <a:t>Întrebările vor include completarea spațiilor libere, întrebări cu răspunsuri multiple, răspunsuri multiple corecte și întrebări de autoevaluare.</a:t>
            </a:r>
            <a:endParaRPr sz="1000">
              <a:solidFill>
                <a:schemeClr val="dk1"/>
              </a:solidFill>
              <a:latin typeface="Montserrat"/>
              <a:ea typeface="Montserrat"/>
              <a:cs typeface="Montserrat"/>
              <a:sym typeface="Montserrat"/>
            </a:endParaRPr>
          </a:p>
          <a:p>
            <a:pPr indent="-63500" lvl="1" marL="0" marR="0" rtl="0" algn="l">
              <a:lnSpc>
                <a:spcPct val="107000"/>
              </a:lnSpc>
              <a:spcBef>
                <a:spcPts val="0"/>
              </a:spcBef>
              <a:spcAft>
                <a:spcPts val="0"/>
              </a:spcAft>
              <a:buClr>
                <a:schemeClr val="dk1"/>
              </a:buClr>
              <a:buSzPts val="1000"/>
              <a:buFont typeface="Arial"/>
              <a:buChar char="•"/>
            </a:pPr>
            <a:r>
              <a:rPr lang="en-US" sz="1000">
                <a:solidFill>
                  <a:schemeClr val="dk1"/>
                </a:solidFill>
                <a:latin typeface="Montserrat"/>
                <a:ea typeface="Montserrat"/>
                <a:cs typeface="Montserrat"/>
                <a:sym typeface="Montserrat"/>
              </a:rPr>
              <a:t>Discuții bazate pe scenarii:</a:t>
            </a:r>
            <a:endParaRPr b="0" i="0" sz="1400" u="none" cap="none" strike="noStrike">
              <a:solidFill>
                <a:srgbClr val="000000"/>
              </a:solidFill>
              <a:latin typeface="Arial"/>
              <a:ea typeface="Arial"/>
              <a:cs typeface="Arial"/>
              <a:sym typeface="Arial"/>
            </a:endParaRPr>
          </a:p>
          <a:p>
            <a:pPr indent="-171450" lvl="2" marL="457200" marR="0" rtl="0" algn="l">
              <a:lnSpc>
                <a:spcPct val="107000"/>
              </a:lnSpc>
              <a:spcBef>
                <a:spcPts val="0"/>
              </a:spcBef>
              <a:spcAft>
                <a:spcPts val="0"/>
              </a:spcAft>
              <a:buClr>
                <a:schemeClr val="dk1"/>
              </a:buClr>
              <a:buSzPts val="1000"/>
              <a:buFont typeface="Arial"/>
              <a:buChar char="•"/>
            </a:pPr>
            <a:r>
              <a:rPr lang="en-US" sz="1000">
                <a:solidFill>
                  <a:schemeClr val="dk1"/>
                </a:solidFill>
                <a:latin typeface="Montserrat"/>
                <a:ea typeface="Montserrat"/>
                <a:cs typeface="Montserrat"/>
                <a:sym typeface="Montserrat"/>
              </a:rPr>
              <a:t>Prezentați scenarii scurte și rugați elevii să reflecteze asupra a ceea ce ar face.</a:t>
            </a:r>
            <a:endParaRPr b="0" i="0" sz="1000" u="none" cap="none" strike="noStrike">
              <a:solidFill>
                <a:schemeClr val="dk1"/>
              </a:solidFill>
              <a:latin typeface="Montserrat"/>
              <a:ea typeface="Montserrat"/>
              <a:cs typeface="Montserrat"/>
              <a:sym typeface="Montserrat"/>
            </a:endParaRPr>
          </a:p>
          <a:p>
            <a:pPr indent="-171450" lvl="3" marL="914400" marR="0" rtl="0" algn="l">
              <a:lnSpc>
                <a:spcPct val="107000"/>
              </a:lnSpc>
              <a:spcBef>
                <a:spcPts val="0"/>
              </a:spcBef>
              <a:spcAft>
                <a:spcPts val="0"/>
              </a:spcAft>
              <a:buClr>
                <a:schemeClr val="dk1"/>
              </a:buClr>
              <a:buSzPts val="1000"/>
              <a:buFont typeface="Arial"/>
              <a:buChar char="•"/>
            </a:pPr>
            <a:r>
              <a:rPr lang="en-US" sz="1000">
                <a:solidFill>
                  <a:schemeClr val="dk1"/>
                </a:solidFill>
                <a:latin typeface="Montserrat"/>
                <a:ea typeface="Montserrat"/>
                <a:cs typeface="Montserrat"/>
                <a:sym typeface="Montserrat"/>
              </a:rPr>
              <a:t>Exemple: „Ce măsuri ați lua dacă ați descoperi că dispozitivul dvs. inteligent ascultă conversații private?” sau „Cum ați reacționa la o notificare de încălcare a securității datelor din partea unei aplicații de fitness pe care o utilizați?”</a:t>
            </a:r>
            <a:endParaRPr b="0" i="0" sz="1000" u="none" cap="none" strike="noStrike">
              <a:solidFill>
                <a:schemeClr val="dk1"/>
              </a:solidFill>
              <a:latin typeface="Montserrat"/>
              <a:ea typeface="Montserrat"/>
              <a:cs typeface="Montserrat"/>
              <a:sym typeface="Montserrat"/>
            </a:endParaRPr>
          </a:p>
        </p:txBody>
      </p:sp>
      <p:sp>
        <p:nvSpPr>
          <p:cNvPr id="113" name="Google Shape;113;p7"/>
          <p:cNvSpPr txBox="1"/>
          <p:nvPr/>
        </p:nvSpPr>
        <p:spPr>
          <a:xfrm>
            <a:off x="5288105" y="6596959"/>
            <a:ext cx="6100618" cy="230832"/>
          </a:xfrm>
          <a:prstGeom prst="rect">
            <a:avLst/>
          </a:prstGeom>
          <a:noFill/>
          <a:ln>
            <a:noFill/>
          </a:ln>
        </p:spPr>
        <p:txBody>
          <a:bodyPr anchorCtr="0" anchor="t" bIns="45700" lIns="91425" spcFirstLastPara="1" rIns="91425" wrap="square" tIns="45700">
            <a:spAutoFit/>
          </a:bodyPr>
          <a:lstStyle/>
          <a:p>
            <a:pPr indent="0" lvl="0" marL="0" rtl="0" algn="r">
              <a:spcBef>
                <a:spcPts val="0"/>
              </a:spcBef>
              <a:spcAft>
                <a:spcPts val="0"/>
              </a:spcAft>
              <a:buClr>
                <a:schemeClr val="dk1"/>
              </a:buClr>
              <a:buFont typeface="Arial"/>
              <a:buNone/>
            </a:pPr>
            <a:r>
              <a:rPr lang="en-US" sz="900">
                <a:solidFill>
                  <a:srgbClr val="BFBFBF"/>
                </a:solidFill>
                <a:latin typeface="Montserrat"/>
                <a:ea typeface="Montserrat"/>
                <a:cs typeface="Montserrat"/>
                <a:sym typeface="Montserrat"/>
              </a:rPr>
              <a:t>UC2 | Confidențialitatea și comoditatea IA</a:t>
            </a:r>
            <a:endParaRPr b="0" i="0" sz="1400" u="none" cap="none" strike="noStrike">
              <a:solidFill>
                <a:srgbClr val="000000"/>
              </a:solidFill>
              <a:latin typeface="Arial"/>
              <a:ea typeface="Arial"/>
              <a:cs typeface="Arial"/>
              <a:sym typeface="Arial"/>
            </a:endParaRPr>
          </a:p>
        </p:txBody>
      </p:sp>
      <p:pic>
        <p:nvPicPr>
          <p:cNvPr id="114" name="Google Shape;114;p7"/>
          <p:cNvPicPr preferRelativeResize="0"/>
          <p:nvPr/>
        </p:nvPicPr>
        <p:blipFill rotWithShape="1">
          <a:blip r:embed="rId5">
            <a:alphaModFix/>
          </a:blip>
          <a:srcRect b="0" l="0" r="0" t="0"/>
          <a:stretch/>
        </p:blipFill>
        <p:spPr>
          <a:xfrm rot="-5400000">
            <a:off x="10893425" y="6935418"/>
            <a:ext cx="1438275" cy="447675"/>
          </a:xfrm>
          <a:prstGeom prst="rect">
            <a:avLst/>
          </a:prstGeom>
          <a:noFill/>
          <a:ln>
            <a:noFill/>
          </a:ln>
        </p:spPr>
      </p:pic>
      <p:sp>
        <p:nvSpPr>
          <p:cNvPr id="115" name="Google Shape;115;p7"/>
          <p:cNvSpPr txBox="1"/>
          <p:nvPr/>
        </p:nvSpPr>
        <p:spPr>
          <a:xfrm>
            <a:off x="11388724" y="6605491"/>
            <a:ext cx="447675" cy="246221"/>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1000"/>
              <a:buFont typeface="Arial"/>
              <a:buNone/>
            </a:pPr>
            <a:r>
              <a:rPr b="0" i="0" lang="en-US" sz="1000" u="none" cap="none" strike="noStrike">
                <a:solidFill>
                  <a:srgbClr val="7F7F7F"/>
                </a:solidFill>
                <a:latin typeface="Montserrat"/>
                <a:ea typeface="Montserrat"/>
                <a:cs typeface="Montserrat"/>
                <a:sym typeface="Montserrat"/>
              </a:rPr>
              <a:t>6</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0" name="Shape 120"/>
        <p:cNvGrpSpPr/>
        <p:nvPr/>
      </p:nvGrpSpPr>
      <p:grpSpPr>
        <a:xfrm>
          <a:off x="0" y="0"/>
          <a:ext cx="0" cy="0"/>
          <a:chOff x="0" y="0"/>
          <a:chExt cx="0" cy="0"/>
        </a:xfrm>
      </p:grpSpPr>
      <p:pic>
        <p:nvPicPr>
          <p:cNvPr descr="Distintivo 3 com preenchimento sólido" id="121" name="Google Shape;121;p8"/>
          <p:cNvPicPr preferRelativeResize="0"/>
          <p:nvPr/>
        </p:nvPicPr>
        <p:blipFill rotWithShape="1">
          <a:blip r:embed="rId3">
            <a:alphaModFix/>
          </a:blip>
          <a:srcRect b="0" l="0" r="0" t="0"/>
          <a:stretch/>
        </p:blipFill>
        <p:spPr>
          <a:xfrm>
            <a:off x="299703" y="1491837"/>
            <a:ext cx="291356" cy="291356"/>
          </a:xfrm>
          <a:prstGeom prst="rect">
            <a:avLst/>
          </a:prstGeom>
          <a:noFill/>
          <a:ln>
            <a:noFill/>
          </a:ln>
        </p:spPr>
      </p:pic>
      <p:sp>
        <p:nvSpPr>
          <p:cNvPr id="122" name="Google Shape;122;p8"/>
          <p:cNvSpPr txBox="1"/>
          <p:nvPr/>
        </p:nvSpPr>
        <p:spPr>
          <a:xfrm>
            <a:off x="0" y="519451"/>
            <a:ext cx="12192000" cy="769500"/>
          </a:xfrm>
          <a:prstGeom prst="rect">
            <a:avLst/>
          </a:prstGeom>
          <a:noFill/>
          <a:ln>
            <a:noFill/>
          </a:ln>
        </p:spPr>
        <p:txBody>
          <a:bodyPr anchorCtr="0" anchor="t" bIns="45700" lIns="91425" spcFirstLastPara="1" rIns="91425" wrap="square" tIns="45700">
            <a:spAutoFit/>
          </a:bodyPr>
          <a:lstStyle/>
          <a:p>
            <a:pPr indent="0" lvl="0" marL="0" rtl="0" algn="ctr">
              <a:spcBef>
                <a:spcPts val="0"/>
              </a:spcBef>
              <a:spcAft>
                <a:spcPts val="0"/>
              </a:spcAft>
              <a:buClr>
                <a:schemeClr val="dk1"/>
              </a:buClr>
              <a:buSzPts val="2400"/>
              <a:buFont typeface="Arial"/>
              <a:buNone/>
            </a:pPr>
            <a:r>
              <a:rPr lang="en-US" sz="2400">
                <a:solidFill>
                  <a:srgbClr val="00D4FB"/>
                </a:solidFill>
                <a:latin typeface="Montserrat"/>
                <a:ea typeface="Montserrat"/>
                <a:cs typeface="Montserrat"/>
                <a:sym typeface="Montserrat"/>
              </a:rPr>
              <a:t>Studiu de caz</a:t>
            </a:r>
            <a:endParaRPr b="0" i="0" sz="1400" u="none" cap="none" strike="noStrike">
              <a:solidFill>
                <a:srgbClr val="000000"/>
              </a:solidFill>
              <a:latin typeface="Arial"/>
              <a:ea typeface="Arial"/>
              <a:cs typeface="Arial"/>
              <a:sym typeface="Arial"/>
            </a:endParaRPr>
          </a:p>
          <a:p>
            <a:pPr indent="0" lvl="0" marL="0" rtl="0" algn="ctr">
              <a:spcBef>
                <a:spcPts val="0"/>
              </a:spcBef>
              <a:spcAft>
                <a:spcPts val="0"/>
              </a:spcAft>
              <a:buClr>
                <a:schemeClr val="dk1"/>
              </a:buClr>
              <a:buSzPts val="2000"/>
              <a:buFont typeface="Arial"/>
              <a:buNone/>
            </a:pPr>
            <a:r>
              <a:rPr lang="en-US" sz="2000">
                <a:solidFill>
                  <a:srgbClr val="004E8B"/>
                </a:solidFill>
                <a:latin typeface="Montserrat"/>
                <a:ea typeface="Montserrat"/>
                <a:cs typeface="Montserrat"/>
                <a:sym typeface="Montserrat"/>
              </a:rPr>
              <a:t>Ghidul instructorului pentru predarea studiului de caz</a:t>
            </a:r>
            <a:endParaRPr sz="2000">
              <a:solidFill>
                <a:srgbClr val="004E8B"/>
              </a:solidFill>
              <a:latin typeface="Montserrat"/>
              <a:ea typeface="Montserrat"/>
              <a:cs typeface="Montserrat"/>
              <a:sym typeface="Montserrat"/>
            </a:endParaRPr>
          </a:p>
        </p:txBody>
      </p:sp>
      <p:sp>
        <p:nvSpPr>
          <p:cNvPr id="123" name="Google Shape;123;p8"/>
          <p:cNvSpPr txBox="1"/>
          <p:nvPr/>
        </p:nvSpPr>
        <p:spPr>
          <a:xfrm>
            <a:off x="685079" y="1506308"/>
            <a:ext cx="11202000" cy="1948800"/>
          </a:xfrm>
          <a:prstGeom prst="rect">
            <a:avLst/>
          </a:prstGeom>
          <a:noFill/>
          <a:ln>
            <a:noFill/>
          </a:ln>
        </p:spPr>
        <p:txBody>
          <a:bodyPr anchorCtr="0" anchor="t" bIns="45700" lIns="91425" spcFirstLastPara="1" rIns="91425" wrap="square" tIns="45700">
            <a:spAutoFit/>
          </a:bodyPr>
          <a:lstStyle/>
          <a:p>
            <a:pPr indent="0" lvl="0" marL="0" marR="0" rtl="0" algn="l">
              <a:lnSpc>
                <a:spcPct val="107000"/>
              </a:lnSpc>
              <a:spcBef>
                <a:spcPts val="0"/>
              </a:spcBef>
              <a:spcAft>
                <a:spcPts val="0"/>
              </a:spcAft>
              <a:buClr>
                <a:srgbClr val="000000"/>
              </a:buClr>
              <a:buSzPts val="1100"/>
              <a:buFont typeface="Arial"/>
              <a:buNone/>
            </a:pPr>
            <a:r>
              <a:rPr b="1" lang="en-US" sz="1100">
                <a:solidFill>
                  <a:schemeClr val="dk1"/>
                </a:solidFill>
              </a:rPr>
              <a:t>Reflecție și concluzii</a:t>
            </a:r>
            <a:endParaRPr b="0" i="0" sz="1100" u="none" cap="none" strike="noStrike">
              <a:solidFill>
                <a:schemeClr val="dk1"/>
              </a:solidFill>
              <a:latin typeface="Arial"/>
              <a:ea typeface="Arial"/>
              <a:cs typeface="Arial"/>
              <a:sym typeface="Arial"/>
            </a:endParaRPr>
          </a:p>
          <a:p>
            <a:pPr indent="-171450" lvl="0" marL="171450" marR="0" rtl="0" algn="l">
              <a:lnSpc>
                <a:spcPct val="107000"/>
              </a:lnSpc>
              <a:spcBef>
                <a:spcPts val="800"/>
              </a:spcBef>
              <a:spcAft>
                <a:spcPts val="0"/>
              </a:spcAft>
              <a:buClr>
                <a:schemeClr val="dk1"/>
              </a:buClr>
              <a:buSzPts val="1100"/>
              <a:buFont typeface="Arial"/>
              <a:buChar char="•"/>
            </a:pPr>
            <a:r>
              <a:rPr b="1" lang="en-US" sz="1100">
                <a:solidFill>
                  <a:schemeClr val="dk1"/>
                </a:solidFill>
              </a:rPr>
              <a:t>Auto-reflecție</a:t>
            </a:r>
            <a:endParaRPr b="0" i="0" sz="1400" u="none" cap="none" strike="noStrike">
              <a:solidFill>
                <a:srgbClr val="000000"/>
              </a:solidFill>
              <a:latin typeface="Arial"/>
              <a:ea typeface="Arial"/>
              <a:cs typeface="Arial"/>
              <a:sym typeface="Arial"/>
            </a:endParaRPr>
          </a:p>
          <a:p>
            <a:pPr indent="-171450" lvl="1" marL="628650" marR="0" rtl="0" algn="l">
              <a:lnSpc>
                <a:spcPct val="107000"/>
              </a:lnSpc>
              <a:spcBef>
                <a:spcPts val="800"/>
              </a:spcBef>
              <a:spcAft>
                <a:spcPts val="0"/>
              </a:spcAft>
              <a:buClr>
                <a:schemeClr val="dk1"/>
              </a:buClr>
              <a:buSzPts val="1100"/>
              <a:buFont typeface="Arial"/>
              <a:buChar char="•"/>
            </a:pPr>
            <a:r>
              <a:rPr lang="en-US" sz="1100">
                <a:solidFill>
                  <a:schemeClr val="dk1"/>
                </a:solidFill>
              </a:rPr>
              <a:t>Rugați elevii să scrie un paragraf scurt despre modul în care pot echilibra viața privată și confortul în viața de zi cu zi.</a:t>
            </a:r>
            <a:endParaRPr b="0" i="0" sz="1100" u="none" cap="none" strike="noStrike">
              <a:solidFill>
                <a:schemeClr val="dk1"/>
              </a:solidFill>
              <a:latin typeface="Arial"/>
              <a:ea typeface="Arial"/>
              <a:cs typeface="Arial"/>
              <a:sym typeface="Arial"/>
            </a:endParaRPr>
          </a:p>
          <a:p>
            <a:pPr indent="-171450" lvl="0" marL="171450" marR="0" rtl="0" algn="l">
              <a:lnSpc>
                <a:spcPct val="107000"/>
              </a:lnSpc>
              <a:spcBef>
                <a:spcPts val="800"/>
              </a:spcBef>
              <a:spcAft>
                <a:spcPts val="0"/>
              </a:spcAft>
              <a:buClr>
                <a:schemeClr val="dk1"/>
              </a:buClr>
              <a:buSzPts val="1100"/>
              <a:buFont typeface="Arial"/>
              <a:buChar char="•"/>
            </a:pPr>
            <a:r>
              <a:rPr b="1" lang="en-US" sz="1100">
                <a:solidFill>
                  <a:schemeClr val="dk1"/>
                </a:solidFill>
              </a:rPr>
              <a:t>Idei cheie</a:t>
            </a:r>
            <a:endParaRPr b="0" i="0" sz="1400" u="none" cap="none" strike="noStrike">
              <a:solidFill>
                <a:srgbClr val="000000"/>
              </a:solidFill>
              <a:latin typeface="Arial"/>
              <a:ea typeface="Arial"/>
              <a:cs typeface="Arial"/>
              <a:sym typeface="Arial"/>
            </a:endParaRPr>
          </a:p>
          <a:p>
            <a:pPr indent="-171450" lvl="1" marL="628650" marR="0" rtl="0" algn="l">
              <a:lnSpc>
                <a:spcPct val="107000"/>
              </a:lnSpc>
              <a:spcBef>
                <a:spcPts val="800"/>
              </a:spcBef>
              <a:spcAft>
                <a:spcPts val="0"/>
              </a:spcAft>
              <a:buClr>
                <a:schemeClr val="dk1"/>
              </a:buClr>
              <a:buSzPts val="1100"/>
              <a:buFont typeface="Arial"/>
              <a:buChar char="•"/>
            </a:pPr>
            <a:r>
              <a:rPr lang="en-US" sz="1100">
                <a:solidFill>
                  <a:schemeClr val="dk1"/>
                </a:solidFill>
              </a:rPr>
              <a:t>Rezumați principalele puncte discutate în timpul sesiunii.</a:t>
            </a:r>
            <a:endParaRPr b="0" i="0" sz="1100" u="none" cap="none" strike="noStrike">
              <a:solidFill>
                <a:schemeClr val="dk1"/>
              </a:solidFill>
              <a:latin typeface="Arial"/>
              <a:ea typeface="Arial"/>
              <a:cs typeface="Arial"/>
              <a:sym typeface="Arial"/>
            </a:endParaRPr>
          </a:p>
          <a:p>
            <a:pPr indent="-171450" lvl="2" marL="1085850" marR="0" rtl="0" algn="l">
              <a:lnSpc>
                <a:spcPct val="107000"/>
              </a:lnSpc>
              <a:spcBef>
                <a:spcPts val="800"/>
              </a:spcBef>
              <a:spcAft>
                <a:spcPts val="0"/>
              </a:spcAft>
              <a:buClr>
                <a:schemeClr val="dk1"/>
              </a:buClr>
              <a:buSzPts val="1100"/>
              <a:buFont typeface="Arial"/>
              <a:buChar char="•"/>
            </a:pPr>
            <a:r>
              <a:rPr lang="en-US" sz="1100">
                <a:solidFill>
                  <a:schemeClr val="dk1"/>
                </a:solidFill>
              </a:rPr>
              <a:t>Subliniați importanța protejării vieții private în timp ce se bucură de confortul oferit de tehnologie.</a:t>
            </a:r>
            <a:endParaRPr b="0" i="0" sz="1100" u="none" cap="none" strike="noStrike">
              <a:solidFill>
                <a:schemeClr val="dk1"/>
              </a:solidFill>
              <a:latin typeface="Arial"/>
              <a:ea typeface="Arial"/>
              <a:cs typeface="Arial"/>
              <a:sym typeface="Arial"/>
            </a:endParaRPr>
          </a:p>
          <a:p>
            <a:pPr indent="-107950" lvl="0" marL="171450" marR="0" rtl="0" algn="l">
              <a:lnSpc>
                <a:spcPct val="100000"/>
              </a:lnSpc>
              <a:spcBef>
                <a:spcPts val="800"/>
              </a:spcBef>
              <a:spcAft>
                <a:spcPts val="0"/>
              </a:spcAft>
              <a:buClr>
                <a:schemeClr val="dk1"/>
              </a:buClr>
              <a:buSzPts val="1000"/>
              <a:buFont typeface="Arial"/>
              <a:buNone/>
            </a:pPr>
            <a:r>
              <a:t/>
            </a:r>
            <a:endParaRPr b="0" i="0" sz="1000" u="none" cap="none" strike="noStrike">
              <a:solidFill>
                <a:schemeClr val="dk1"/>
              </a:solidFill>
              <a:latin typeface="Montserrat"/>
              <a:ea typeface="Montserrat"/>
              <a:cs typeface="Montserrat"/>
              <a:sym typeface="Montserrat"/>
            </a:endParaRPr>
          </a:p>
        </p:txBody>
      </p:sp>
      <p:sp>
        <p:nvSpPr>
          <p:cNvPr id="124" name="Google Shape;124;p8"/>
          <p:cNvSpPr txBox="1"/>
          <p:nvPr/>
        </p:nvSpPr>
        <p:spPr>
          <a:xfrm>
            <a:off x="5288105" y="6596959"/>
            <a:ext cx="6100618" cy="230832"/>
          </a:xfrm>
          <a:prstGeom prst="rect">
            <a:avLst/>
          </a:prstGeom>
          <a:noFill/>
          <a:ln>
            <a:noFill/>
          </a:ln>
        </p:spPr>
        <p:txBody>
          <a:bodyPr anchorCtr="0" anchor="t" bIns="45700" lIns="91425" spcFirstLastPara="1" rIns="91425" wrap="square" tIns="45700">
            <a:spAutoFit/>
          </a:bodyPr>
          <a:lstStyle/>
          <a:p>
            <a:pPr indent="0" lvl="0" marL="0" rtl="0" algn="r">
              <a:spcBef>
                <a:spcPts val="0"/>
              </a:spcBef>
              <a:spcAft>
                <a:spcPts val="0"/>
              </a:spcAft>
              <a:buClr>
                <a:schemeClr val="dk1"/>
              </a:buClr>
              <a:buFont typeface="Arial"/>
              <a:buNone/>
            </a:pPr>
            <a:r>
              <a:rPr lang="en-US" sz="900">
                <a:solidFill>
                  <a:srgbClr val="BFBFBF"/>
                </a:solidFill>
                <a:latin typeface="Montserrat"/>
                <a:ea typeface="Montserrat"/>
                <a:cs typeface="Montserrat"/>
                <a:sym typeface="Montserrat"/>
              </a:rPr>
              <a:t>UC2 | Confidențialitatea și comoditatea IA</a:t>
            </a:r>
            <a:endParaRPr b="0" i="0" sz="1400" u="none" cap="none" strike="noStrike">
              <a:solidFill>
                <a:srgbClr val="000000"/>
              </a:solidFill>
              <a:latin typeface="Arial"/>
              <a:ea typeface="Arial"/>
              <a:cs typeface="Arial"/>
              <a:sym typeface="Arial"/>
            </a:endParaRPr>
          </a:p>
        </p:txBody>
      </p:sp>
      <p:pic>
        <p:nvPicPr>
          <p:cNvPr id="125" name="Google Shape;125;p8"/>
          <p:cNvPicPr preferRelativeResize="0"/>
          <p:nvPr/>
        </p:nvPicPr>
        <p:blipFill rotWithShape="1">
          <a:blip r:embed="rId4">
            <a:alphaModFix/>
          </a:blip>
          <a:srcRect b="0" l="0" r="0" t="0"/>
          <a:stretch/>
        </p:blipFill>
        <p:spPr>
          <a:xfrm rot="-5400000">
            <a:off x="10893425" y="6935418"/>
            <a:ext cx="1438275" cy="447675"/>
          </a:xfrm>
          <a:prstGeom prst="rect">
            <a:avLst/>
          </a:prstGeom>
          <a:noFill/>
          <a:ln>
            <a:noFill/>
          </a:ln>
        </p:spPr>
      </p:pic>
      <p:sp>
        <p:nvSpPr>
          <p:cNvPr id="126" name="Google Shape;126;p8"/>
          <p:cNvSpPr txBox="1"/>
          <p:nvPr/>
        </p:nvSpPr>
        <p:spPr>
          <a:xfrm>
            <a:off x="11388724" y="6605491"/>
            <a:ext cx="447675" cy="246221"/>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1000"/>
              <a:buFont typeface="Arial"/>
              <a:buNone/>
            </a:pPr>
            <a:r>
              <a:rPr b="0" i="0" lang="en-US" sz="1000" u="none" cap="none" strike="noStrike">
                <a:solidFill>
                  <a:srgbClr val="7F7F7F"/>
                </a:solidFill>
                <a:latin typeface="Montserrat"/>
                <a:ea typeface="Montserrat"/>
                <a:cs typeface="Montserrat"/>
                <a:sym typeface="Montserrat"/>
              </a:rPr>
              <a:t>7</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0" name="Shape 130"/>
        <p:cNvGrpSpPr/>
        <p:nvPr/>
      </p:nvGrpSpPr>
      <p:grpSpPr>
        <a:xfrm>
          <a:off x="0" y="0"/>
          <a:ext cx="0" cy="0"/>
          <a:chOff x="0" y="0"/>
          <a:chExt cx="0" cy="0"/>
        </a:xfrm>
      </p:grpSpPr>
      <p:pic>
        <p:nvPicPr>
          <p:cNvPr descr="Uma imagem com água, Turquesa, Verde-azulado, azul&#10;&#10;Descrição gerada automaticamente" id="131" name="Google Shape;131;p9"/>
          <p:cNvPicPr preferRelativeResize="0"/>
          <p:nvPr/>
        </p:nvPicPr>
        <p:blipFill rotWithShape="1">
          <a:blip r:embed="rId3">
            <a:alphaModFix/>
          </a:blip>
          <a:srcRect b="0" l="0" r="0" t="0"/>
          <a:stretch/>
        </p:blipFill>
        <p:spPr>
          <a:xfrm>
            <a:off x="0" y="0"/>
            <a:ext cx="12192000" cy="6858000"/>
          </a:xfrm>
          <a:prstGeom prst="rect">
            <a:avLst/>
          </a:prstGeom>
          <a:noFill/>
          <a:ln>
            <a:noFill/>
          </a:ln>
        </p:spPr>
      </p:pic>
      <p:sp>
        <p:nvSpPr>
          <p:cNvPr id="132" name="Google Shape;132;p9"/>
          <p:cNvSpPr/>
          <p:nvPr/>
        </p:nvSpPr>
        <p:spPr>
          <a:xfrm>
            <a:off x="0" y="5095453"/>
            <a:ext cx="12192000" cy="1762547"/>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sp>
        <p:nvSpPr>
          <p:cNvPr id="133" name="Google Shape;133;p9"/>
          <p:cNvSpPr txBox="1"/>
          <p:nvPr/>
        </p:nvSpPr>
        <p:spPr>
          <a:xfrm>
            <a:off x="2605547" y="2223718"/>
            <a:ext cx="6981000" cy="1200600"/>
          </a:xfrm>
          <a:prstGeom prst="rect">
            <a:avLst/>
          </a:prstGeom>
          <a:noFill/>
          <a:ln>
            <a:noFill/>
          </a:ln>
        </p:spPr>
        <p:txBody>
          <a:bodyPr anchorCtr="0" anchor="t" bIns="45700" lIns="91425" spcFirstLastPara="1" rIns="91425" wrap="square" tIns="45700">
            <a:spAutoFit/>
          </a:bodyPr>
          <a:lstStyle/>
          <a:p>
            <a:pPr indent="0" lvl="0" marL="0" rtl="0" algn="ctr">
              <a:spcBef>
                <a:spcPts val="0"/>
              </a:spcBef>
              <a:spcAft>
                <a:spcPts val="0"/>
              </a:spcAft>
              <a:buClr>
                <a:schemeClr val="dk1"/>
              </a:buClr>
              <a:buFont typeface="Arial"/>
              <a:buNone/>
            </a:pPr>
            <a:r>
              <a:rPr lang="en-US" sz="7200">
                <a:solidFill>
                  <a:schemeClr val="lt1"/>
                </a:solidFill>
                <a:latin typeface="Montserrat"/>
                <a:ea typeface="Montserrat"/>
                <a:cs typeface="Montserrat"/>
                <a:sym typeface="Montserrat"/>
              </a:rPr>
              <a:t>MULȚUMESC</a:t>
            </a:r>
            <a:endParaRPr b="0" i="0" sz="1400" u="none" cap="none" strike="noStrike">
              <a:solidFill>
                <a:srgbClr val="000000"/>
              </a:solidFill>
              <a:latin typeface="Arial"/>
              <a:ea typeface="Arial"/>
              <a:cs typeface="Arial"/>
              <a:sym typeface="Arial"/>
            </a:endParaRPr>
          </a:p>
        </p:txBody>
      </p:sp>
      <p:pic>
        <p:nvPicPr>
          <p:cNvPr id="134" name="Google Shape;134;p9"/>
          <p:cNvPicPr preferRelativeResize="0"/>
          <p:nvPr/>
        </p:nvPicPr>
        <p:blipFill rotWithShape="1">
          <a:blip r:embed="rId4">
            <a:alphaModFix/>
          </a:blip>
          <a:srcRect b="0" l="0" r="0" t="0"/>
          <a:stretch/>
        </p:blipFill>
        <p:spPr>
          <a:xfrm>
            <a:off x="9677672" y="5288372"/>
            <a:ext cx="1782671" cy="1247915"/>
          </a:xfrm>
          <a:prstGeom prst="rect">
            <a:avLst/>
          </a:prstGeom>
          <a:noFill/>
          <a:ln>
            <a:noFill/>
          </a:ln>
        </p:spPr>
      </p:pic>
      <p:grpSp>
        <p:nvGrpSpPr>
          <p:cNvPr id="135" name="Google Shape;135;p9"/>
          <p:cNvGrpSpPr/>
          <p:nvPr/>
        </p:nvGrpSpPr>
        <p:grpSpPr>
          <a:xfrm>
            <a:off x="772172" y="5309288"/>
            <a:ext cx="8008780" cy="643771"/>
            <a:chOff x="772172" y="5309288"/>
            <a:chExt cx="8008780" cy="643771"/>
          </a:xfrm>
        </p:grpSpPr>
        <p:pic>
          <p:nvPicPr>
            <p:cNvPr id="136" name="Google Shape;136;p9"/>
            <p:cNvPicPr preferRelativeResize="0"/>
            <p:nvPr/>
          </p:nvPicPr>
          <p:blipFill rotWithShape="1">
            <a:blip r:embed="rId5">
              <a:alphaModFix/>
            </a:blip>
            <a:srcRect b="0" l="0" r="0" t="0"/>
            <a:stretch/>
          </p:blipFill>
          <p:spPr>
            <a:xfrm>
              <a:off x="2335437" y="5449579"/>
              <a:ext cx="655941" cy="281730"/>
            </a:xfrm>
            <a:prstGeom prst="rect">
              <a:avLst/>
            </a:prstGeom>
            <a:noFill/>
            <a:ln>
              <a:noFill/>
            </a:ln>
          </p:spPr>
        </p:pic>
        <p:pic>
          <p:nvPicPr>
            <p:cNvPr descr="Universitat de les Illes Balears - Cursos.com" id="137" name="Google Shape;137;p9"/>
            <p:cNvPicPr preferRelativeResize="0"/>
            <p:nvPr/>
          </p:nvPicPr>
          <p:blipFill rotWithShape="1">
            <a:blip r:embed="rId6">
              <a:alphaModFix/>
            </a:blip>
            <a:srcRect b="0" l="0" r="0" t="0"/>
            <a:stretch/>
          </p:blipFill>
          <p:spPr>
            <a:xfrm>
              <a:off x="772172" y="5354448"/>
              <a:ext cx="1153051" cy="471992"/>
            </a:xfrm>
            <a:prstGeom prst="rect">
              <a:avLst/>
            </a:prstGeom>
            <a:noFill/>
            <a:ln>
              <a:noFill/>
            </a:ln>
          </p:spPr>
        </p:pic>
        <p:pic>
          <p:nvPicPr>
            <p:cNvPr descr="Empowering Young Disadvantaged Individuals to be changemakers in their ..." id="138" name="Google Shape;138;p9"/>
            <p:cNvPicPr preferRelativeResize="0"/>
            <p:nvPr/>
          </p:nvPicPr>
          <p:blipFill rotWithShape="1">
            <a:blip r:embed="rId7">
              <a:alphaModFix/>
            </a:blip>
            <a:srcRect b="0" l="0" r="0" t="0"/>
            <a:stretch/>
          </p:blipFill>
          <p:spPr>
            <a:xfrm>
              <a:off x="3401592" y="5393714"/>
              <a:ext cx="922009" cy="393459"/>
            </a:xfrm>
            <a:prstGeom prst="rect">
              <a:avLst/>
            </a:prstGeom>
            <a:noFill/>
            <a:ln>
              <a:noFill/>
            </a:ln>
          </p:spPr>
        </p:pic>
        <p:pic>
          <p:nvPicPr>
            <p:cNvPr descr="Uma imagem com logótipo&#10;&#10;Descrição gerada automaticamente" id="139" name="Google Shape;139;p9"/>
            <p:cNvPicPr preferRelativeResize="0"/>
            <p:nvPr/>
          </p:nvPicPr>
          <p:blipFill rotWithShape="1">
            <a:blip r:embed="rId8">
              <a:alphaModFix/>
            </a:blip>
            <a:srcRect b="0" l="0" r="0" t="0"/>
            <a:stretch/>
          </p:blipFill>
          <p:spPr>
            <a:xfrm>
              <a:off x="7582899" y="5419038"/>
              <a:ext cx="1198053" cy="520840"/>
            </a:xfrm>
            <a:prstGeom prst="rect">
              <a:avLst/>
            </a:prstGeom>
            <a:noFill/>
            <a:ln>
              <a:noFill/>
            </a:ln>
          </p:spPr>
        </p:pic>
        <p:pic>
          <p:nvPicPr>
            <p:cNvPr descr="Aarhus University - Short Term Programs" id="140" name="Google Shape;140;p9"/>
            <p:cNvPicPr preferRelativeResize="0"/>
            <p:nvPr/>
          </p:nvPicPr>
          <p:blipFill rotWithShape="1">
            <a:blip r:embed="rId9">
              <a:alphaModFix/>
            </a:blip>
            <a:srcRect b="0" l="0" r="0" t="0"/>
            <a:stretch/>
          </p:blipFill>
          <p:spPr>
            <a:xfrm>
              <a:off x="4754061" y="5309288"/>
              <a:ext cx="1198053" cy="643771"/>
            </a:xfrm>
            <a:prstGeom prst="rect">
              <a:avLst/>
            </a:prstGeom>
            <a:noFill/>
            <a:ln>
              <a:noFill/>
            </a:ln>
          </p:spPr>
        </p:pic>
        <p:pic>
          <p:nvPicPr>
            <p:cNvPr descr="VAMK Official - YouTube" id="141" name="Google Shape;141;p9"/>
            <p:cNvPicPr preferRelativeResize="0"/>
            <p:nvPr/>
          </p:nvPicPr>
          <p:blipFill rotWithShape="1">
            <a:blip r:embed="rId10">
              <a:alphaModFix/>
            </a:blip>
            <a:srcRect b="27302" l="0" r="0" t="27618"/>
            <a:stretch/>
          </p:blipFill>
          <p:spPr>
            <a:xfrm>
              <a:off x="6295491" y="5419038"/>
              <a:ext cx="927139" cy="429141"/>
            </a:xfrm>
            <a:prstGeom prst="rect">
              <a:avLst/>
            </a:prstGeom>
            <a:noFill/>
            <a:ln>
              <a:noFill/>
            </a:ln>
          </p:spPr>
        </p:pic>
      </p:grpSp>
      <p:sp>
        <p:nvSpPr>
          <p:cNvPr id="142" name="Google Shape;142;p9"/>
          <p:cNvSpPr txBox="1"/>
          <p:nvPr/>
        </p:nvSpPr>
        <p:spPr>
          <a:xfrm>
            <a:off x="2678545" y="6064549"/>
            <a:ext cx="6267470" cy="577081"/>
          </a:xfrm>
          <a:prstGeom prst="rect">
            <a:avLst/>
          </a:prstGeom>
          <a:noFill/>
          <a:ln>
            <a:noFill/>
          </a:ln>
        </p:spPr>
        <p:txBody>
          <a:bodyPr anchorCtr="0" anchor="t" bIns="45700" lIns="91425" spcFirstLastPara="1" rIns="91425" wrap="square" tIns="45700">
            <a:spAutoFit/>
          </a:bodyPr>
          <a:lstStyle/>
          <a:p>
            <a:pPr indent="0" lvl="0" marL="0" rtl="0" algn="just">
              <a:spcBef>
                <a:spcPts val="0"/>
              </a:spcBef>
              <a:spcAft>
                <a:spcPts val="0"/>
              </a:spcAft>
              <a:buClr>
                <a:schemeClr val="dk1"/>
              </a:buClr>
              <a:buFont typeface="Arial"/>
              <a:buNone/>
            </a:pPr>
            <a:r>
              <a:rPr lang="en-US" sz="1050">
                <a:solidFill>
                  <a:srgbClr val="323F4F"/>
                </a:solidFill>
              </a:rPr>
              <a:t>Sprijinul Comisiei Europene pentru realizarea acestei publicații nu constituie o aprobare a conținutului, care reflectă exclusiv opiniile autorilor, iar Comisia nu poate fi trasă la răspundere pentru utilizarea informațiilor conținute în aceasta.</a:t>
            </a:r>
            <a:endParaRPr b="0" i="0" sz="1800" u="none" cap="none" strike="noStrike">
              <a:solidFill>
                <a:schemeClr val="dk1"/>
              </a:solidFill>
              <a:latin typeface="Calibri"/>
              <a:ea typeface="Calibri"/>
              <a:cs typeface="Calibri"/>
              <a:sym typeface="Calibri"/>
            </a:endParaRPr>
          </a:p>
        </p:txBody>
      </p:sp>
      <p:pic>
        <p:nvPicPr>
          <p:cNvPr id="143" name="Google Shape;143;p9"/>
          <p:cNvPicPr preferRelativeResize="0"/>
          <p:nvPr/>
        </p:nvPicPr>
        <p:blipFill rotWithShape="1">
          <a:blip r:embed="rId11">
            <a:alphaModFix/>
          </a:blip>
          <a:srcRect b="0" l="0" r="0" t="0"/>
          <a:stretch/>
        </p:blipFill>
        <p:spPr>
          <a:xfrm>
            <a:off x="818963" y="6120664"/>
            <a:ext cx="1657350" cy="347980"/>
          </a:xfrm>
          <a:prstGeom prst="rect">
            <a:avLst/>
          </a:prstGeom>
          <a:noFill/>
          <a:ln>
            <a:noFill/>
          </a:ln>
        </p:spPr>
      </p:pic>
      <p:sp>
        <p:nvSpPr>
          <p:cNvPr id="144" name="Google Shape;144;p9"/>
          <p:cNvSpPr txBox="1"/>
          <p:nvPr/>
        </p:nvSpPr>
        <p:spPr>
          <a:xfrm>
            <a:off x="8064740" y="4725658"/>
            <a:ext cx="4040400" cy="253800"/>
          </a:xfrm>
          <a:prstGeom prst="rect">
            <a:avLst/>
          </a:prstGeom>
          <a:noFill/>
          <a:ln>
            <a:noFill/>
          </a:ln>
        </p:spPr>
        <p:txBody>
          <a:bodyPr anchorCtr="0" anchor="t" bIns="45700" lIns="91425" spcFirstLastPara="1" rIns="91425" wrap="square" tIns="45700">
            <a:spAutoFit/>
          </a:bodyPr>
          <a:lstStyle/>
          <a:p>
            <a:pPr indent="0" lvl="0" marL="0" marR="0" rtl="0" algn="r">
              <a:lnSpc>
                <a:spcPct val="100000"/>
              </a:lnSpc>
              <a:spcBef>
                <a:spcPts val="0"/>
              </a:spcBef>
              <a:spcAft>
                <a:spcPts val="0"/>
              </a:spcAft>
              <a:buClr>
                <a:srgbClr val="000000"/>
              </a:buClr>
              <a:buSzPts val="1050"/>
              <a:buFont typeface="Arial"/>
              <a:buNone/>
            </a:pPr>
            <a:r>
              <a:rPr lang="en-US" sz="1050">
                <a:solidFill>
                  <a:schemeClr val="lt1"/>
                </a:solidFill>
                <a:latin typeface="Montserrat"/>
                <a:ea typeface="Montserrat"/>
                <a:cs typeface="Montserrat"/>
                <a:sym typeface="Montserrat"/>
              </a:rPr>
              <a:t>Număr proiect</a:t>
            </a:r>
            <a:r>
              <a:rPr b="0" i="0" lang="en-US" sz="1050" u="none" cap="none" strike="noStrike">
                <a:solidFill>
                  <a:schemeClr val="lt1"/>
                </a:solidFill>
                <a:latin typeface="Montserrat"/>
                <a:ea typeface="Montserrat"/>
                <a:cs typeface="Montserrat"/>
                <a:sym typeface="Montserrat"/>
              </a:rPr>
              <a:t> 2022-1-ES01-KA220-HED-000085257</a:t>
            </a:r>
            <a:endParaRPr b="0" i="0" sz="1050" u="none" cap="none" strike="noStrike">
              <a:solidFill>
                <a:schemeClr val="lt1"/>
              </a:solidFill>
              <a:latin typeface="Montserrat"/>
              <a:ea typeface="Montserrat"/>
              <a:cs typeface="Montserrat"/>
              <a:sym typeface="Montserrat"/>
            </a:endParaRPr>
          </a:p>
        </p:txBody>
      </p:sp>
    </p:spTree>
  </p:cSld>
  <p:clrMapOvr>
    <a:masterClrMapping/>
  </p:clrMapOvr>
  <p:transition spd="slow">
    <p:push/>
  </p:transition>
</p:sld>
</file>

<file path=ppt/theme/theme1.xml><?xml version="1.0" encoding="utf-8"?>
<a:theme xmlns:a="http://schemas.openxmlformats.org/drawingml/2006/main" xmlns:r="http://schemas.openxmlformats.org/officeDocument/2006/relationships" name="Tema do Offic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2_Tema do Offic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1_Tema do Offic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4.xml><?xml version="1.0" encoding="utf-8"?>
<a:theme xmlns:a="http://schemas.openxmlformats.org/drawingml/2006/main" xmlns:r="http://schemas.openxmlformats.org/officeDocument/2006/relationships" name="Tema do Offic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2022-01-27T17:34:12Z</dcterms:created>
  <dc:creator>Ana Domingos</dc:creator>
</cp:coreProperties>
</file>