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5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y="6858000" cx="12192000"/>
  <p:notesSz cx="6858000" cy="9144000"/>
  <p:embeddedFontLst>
    <p:embeddedFont>
      <p:font typeface="Montserrat"/>
      <p:regular r:id="rId17"/>
      <p:bold r:id="rId18"/>
      <p:italic r:id="rId19"/>
      <p:boldItalic r:id="rId20"/>
    </p:embeddedFont>
    <p:embeddedFont>
      <p:font typeface="Montserrat Light"/>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5" roundtripDataSignature="AMtx7mgBf3lxgw9hWa0HWDJVwMey/iOj/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2AA7F3E-1D43-48CC-A0B8-2359141AC1C5}">
  <a:tblStyle styleId="{B2AA7F3E-1D43-48CC-A0B8-2359141AC1C5}"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F0F0"/>
          </a:solidFill>
        </a:fill>
      </a:tcStyle>
    </a:wholeTbl>
    <a:band1H>
      <a:tcTxStyle/>
      <a:tcStyle>
        <a:fill>
          <a:solidFill>
            <a:srgbClr val="E0E0E0"/>
          </a:solidFill>
        </a:fill>
      </a:tcStyle>
    </a:band1H>
    <a:band2H>
      <a:tcTxStyle/>
    </a:band2H>
    <a:band1V>
      <a:tcTxStyle/>
      <a:tcStyle>
        <a:fill>
          <a:solidFill>
            <a:srgbClr val="E0E0E0"/>
          </a:solidFill>
        </a:fill>
      </a:tcStyle>
    </a:band1V>
    <a:band2V>
      <a:tcTxStyle/>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boldItalic.fntdata"/><Relationship Id="rId22" Type="http://schemas.openxmlformats.org/officeDocument/2006/relationships/font" Target="fonts/MontserratLight-bold.fntdata"/><Relationship Id="rId21" Type="http://schemas.openxmlformats.org/officeDocument/2006/relationships/font" Target="fonts/MontserratLight-regular.fntdata"/><Relationship Id="rId24" Type="http://schemas.openxmlformats.org/officeDocument/2006/relationships/font" Target="fonts/MontserratLight-boldItalic.fntdata"/><Relationship Id="rId23" Type="http://schemas.openxmlformats.org/officeDocument/2006/relationships/font" Target="fonts/MontserratLight-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customschemas.google.com/relationships/presentationmetadata" Target="meta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Montserrat-regular.fntdata"/><Relationship Id="rId16" Type="http://schemas.openxmlformats.org/officeDocument/2006/relationships/slide" Target="slides/slide9.xml"/><Relationship Id="rId19" Type="http://schemas.openxmlformats.org/officeDocument/2006/relationships/font" Target="fonts/Montserrat-italic.fntdata"/><Relationship Id="rId18" Type="http://schemas.openxmlformats.org/officeDocument/2006/relationships/font" Target="fonts/Montserrat-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 name="Shape 25"/>
        <p:cNvGrpSpPr/>
        <p:nvPr/>
      </p:nvGrpSpPr>
      <p:grpSpPr>
        <a:xfrm>
          <a:off x="0" y="0"/>
          <a:ext cx="0" cy="0"/>
          <a:chOff x="0" y="0"/>
          <a:chExt cx="0" cy="0"/>
        </a:xfrm>
      </p:grpSpPr>
      <p:sp>
        <p:nvSpPr>
          <p:cNvPr id="26" name="Google Shape;2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27" name="Google Shape;2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 name="Shape 34"/>
        <p:cNvGrpSpPr/>
        <p:nvPr/>
      </p:nvGrpSpPr>
      <p:grpSpPr>
        <a:xfrm>
          <a:off x="0" y="0"/>
          <a:ext cx="0" cy="0"/>
          <a:chOff x="0" y="0"/>
          <a:chExt cx="0" cy="0"/>
        </a:xfrm>
      </p:grpSpPr>
      <p:sp>
        <p:nvSpPr>
          <p:cNvPr id="35" name="Google Shape;3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200"/>
              <a:buFont typeface="Calibri"/>
              <a:buNone/>
            </a:pPr>
            <a:r>
              <a:t/>
            </a:r>
            <a:endParaRPr/>
          </a:p>
        </p:txBody>
      </p:sp>
      <p:sp>
        <p:nvSpPr>
          <p:cNvPr id="36" name="Google Shape;3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 name="Shape 45"/>
        <p:cNvGrpSpPr/>
        <p:nvPr/>
      </p:nvGrpSpPr>
      <p:grpSpPr>
        <a:xfrm>
          <a:off x="0" y="0"/>
          <a:ext cx="0" cy="0"/>
          <a:chOff x="0" y="0"/>
          <a:chExt cx="0" cy="0"/>
        </a:xfrm>
      </p:grpSpPr>
      <p:sp>
        <p:nvSpPr>
          <p:cNvPr id="46" name="Google Shape;4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 name="Google Shape;4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 name="Google Shape;48;p3: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1</a:t>
            </a:r>
            <a:endParaRPr/>
          </a:p>
        </p:txBody>
      </p:sp>
      <p:sp>
        <p:nvSpPr>
          <p:cNvPr id="49" name="Google Shape;49;p3: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50" name="Google Shape;50;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9" name="Google Shape;5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1" name="Google Shape;111;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 name="Google Shape;112;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p:cSld name="Em branco">
    <p:spTree>
      <p:nvGrpSpPr>
        <p:cNvPr id="11" name="Shape 1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Objeto">
  <p:cSld name="Título e Objeto">
    <p:spTree>
      <p:nvGrpSpPr>
        <p:cNvPr id="12" name="Shape 12"/>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ítulo e Objeto">
  <p:cSld name="1_Título e Objeto">
    <p:spTree>
      <p:nvGrpSpPr>
        <p:cNvPr id="13" name="Shape 13"/>
        <p:cNvGrpSpPr/>
        <p:nvPr/>
      </p:nvGrpSpPr>
      <p:grpSpPr>
        <a:xfrm>
          <a:off x="0" y="0"/>
          <a:ext cx="0" cy="0"/>
          <a:chOff x="0" y="0"/>
          <a:chExt cx="0" cy="0"/>
        </a:xfrm>
      </p:grpSpPr>
      <p:sp>
        <p:nvSpPr>
          <p:cNvPr id="14" name="Google Shape;14;p13"/>
          <p:cNvSpPr txBox="1"/>
          <p:nvPr>
            <p:ph type="title"/>
          </p:nvPr>
        </p:nvSpPr>
        <p:spPr>
          <a:xfrm>
            <a:off x="838200" y="1154373"/>
            <a:ext cx="10515600" cy="851391"/>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725382"/>
              </a:buClr>
              <a:buSzPts val="2800"/>
              <a:buFont typeface="Montserrat"/>
              <a:buNone/>
              <a:defRPr b="0" i="0" sz="2800" u="none" cap="none" strike="noStrike">
                <a:solidFill>
                  <a:srgbClr val="725382"/>
                </a:solidFill>
                <a:latin typeface="Montserrat"/>
                <a:ea typeface="Montserrat"/>
                <a:cs typeface="Montserrat"/>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5" name="Google Shape;15;p13"/>
          <p:cNvSpPr txBox="1"/>
          <p:nvPr>
            <p:ph idx="1" type="body"/>
          </p:nvPr>
        </p:nvSpPr>
        <p:spPr>
          <a:xfrm>
            <a:off x="838200" y="2185778"/>
            <a:ext cx="10515600" cy="3843548"/>
          </a:xfrm>
          <a:prstGeom prst="rect">
            <a:avLst/>
          </a:prstGeom>
          <a:noFill/>
          <a:ln>
            <a:noFill/>
          </a:ln>
        </p:spPr>
        <p:txBody>
          <a:bodyPr anchorCtr="0" anchor="t" bIns="45700" lIns="91425" spcFirstLastPara="1" rIns="91425" wrap="square" tIns="45700">
            <a:noAutofit/>
          </a:bodyPr>
          <a:lstStyle>
            <a:lvl1pPr indent="-381000" lvl="0" marL="457200" marR="0" rtl="0" algn="l">
              <a:lnSpc>
                <a:spcPct val="90000"/>
              </a:lnSpc>
              <a:spcBef>
                <a:spcPts val="1000"/>
              </a:spcBef>
              <a:spcAft>
                <a:spcPts val="0"/>
              </a:spcAft>
              <a:buClr>
                <a:srgbClr val="725382"/>
              </a:buClr>
              <a:buSzPts val="2400"/>
              <a:buFont typeface="Arial"/>
              <a:buChar char="•"/>
              <a:defRPr b="0" i="0" sz="2400" u="none" cap="none" strike="noStrike">
                <a:solidFill>
                  <a:schemeClr val="dk1"/>
                </a:solidFill>
                <a:latin typeface="Montserrat"/>
                <a:ea typeface="Montserrat"/>
                <a:cs typeface="Montserrat"/>
                <a:sym typeface="Montserrat"/>
              </a:defRPr>
            </a:lvl1pPr>
            <a:lvl2pPr indent="-355600" lvl="1" marL="914400" marR="0" rtl="0" algn="l">
              <a:lnSpc>
                <a:spcPct val="90000"/>
              </a:lnSpc>
              <a:spcBef>
                <a:spcPts val="500"/>
              </a:spcBef>
              <a:spcAft>
                <a:spcPts val="0"/>
              </a:spcAft>
              <a:buClr>
                <a:srgbClr val="725382"/>
              </a:buClr>
              <a:buSzPts val="2000"/>
              <a:buFont typeface="Arial"/>
              <a:buChar char="•"/>
              <a:defRPr b="0" i="0" sz="2000" u="none" cap="none" strike="noStrike">
                <a:solidFill>
                  <a:schemeClr val="dk1"/>
                </a:solidFill>
                <a:latin typeface="Montserrat"/>
                <a:ea typeface="Montserrat"/>
                <a:cs typeface="Montserrat"/>
                <a:sym typeface="Montserrat"/>
              </a:defRPr>
            </a:lvl2pPr>
            <a:lvl3pPr indent="-342900" lvl="2" marL="1371600" marR="0" rtl="0" algn="l">
              <a:lnSpc>
                <a:spcPct val="90000"/>
              </a:lnSpc>
              <a:spcBef>
                <a:spcPts val="500"/>
              </a:spcBef>
              <a:spcAft>
                <a:spcPts val="0"/>
              </a:spcAft>
              <a:buClr>
                <a:srgbClr val="725382"/>
              </a:buClr>
              <a:buSzPts val="1800"/>
              <a:buFont typeface="Arial"/>
              <a:buChar char="•"/>
              <a:defRPr b="0" i="0" sz="1800" u="none" cap="none" strike="noStrike">
                <a:solidFill>
                  <a:schemeClr val="dk1"/>
                </a:solidFill>
                <a:latin typeface="Montserrat"/>
                <a:ea typeface="Montserrat"/>
                <a:cs typeface="Montserrat"/>
                <a:sym typeface="Montserrat"/>
              </a:defRPr>
            </a:lvl3pPr>
            <a:lvl4pPr indent="-330200" lvl="3" marL="1828800" marR="0" rtl="0" algn="l">
              <a:lnSpc>
                <a:spcPct val="90000"/>
              </a:lnSpc>
              <a:spcBef>
                <a:spcPts val="500"/>
              </a:spcBef>
              <a:spcAft>
                <a:spcPts val="0"/>
              </a:spcAft>
              <a:buClr>
                <a:srgbClr val="725382"/>
              </a:buClr>
              <a:buSzPts val="1600"/>
              <a:buFont typeface="Arial"/>
              <a:buChar char="•"/>
              <a:defRPr b="0" i="0" sz="1600" u="none" cap="none" strike="noStrike">
                <a:solidFill>
                  <a:schemeClr val="dk1"/>
                </a:solidFill>
                <a:latin typeface="Montserrat"/>
                <a:ea typeface="Montserrat"/>
                <a:cs typeface="Montserrat"/>
                <a:sym typeface="Montserrat"/>
              </a:defRPr>
            </a:lvl4pPr>
            <a:lvl5pPr indent="-330200" lvl="4" marL="2286000" marR="0" rtl="0" algn="l">
              <a:lnSpc>
                <a:spcPct val="90000"/>
              </a:lnSpc>
              <a:spcBef>
                <a:spcPts val="500"/>
              </a:spcBef>
              <a:spcAft>
                <a:spcPts val="0"/>
              </a:spcAft>
              <a:buClr>
                <a:srgbClr val="725382"/>
              </a:buClr>
              <a:buSzPts val="1600"/>
              <a:buFont typeface="Arial"/>
              <a:buChar char="•"/>
              <a:defRPr b="0" i="0" sz="1600" u="none" cap="none" strike="noStrike">
                <a:solidFill>
                  <a:schemeClr val="dk1"/>
                </a:solidFill>
                <a:latin typeface="Montserrat"/>
                <a:ea typeface="Montserrat"/>
                <a:cs typeface="Montserrat"/>
                <a:sym typeface="Montserra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6" name="Google Shape;16;p13"/>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sz="1800">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7" name="Google Shape;17;p13"/>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spcBef>
                <a:spcPts val="0"/>
              </a:spcBef>
              <a:buNone/>
              <a:defRPr sz="1800">
                <a:solidFill>
                  <a:schemeClr val="dk1"/>
                </a:solidFill>
                <a:latin typeface="Calibri"/>
                <a:ea typeface="Calibri"/>
                <a:cs typeface="Calibri"/>
                <a:sym typeface="Calibri"/>
              </a:defRPr>
            </a:lvl1pPr>
            <a:lvl2pPr indent="0" lvl="1" marL="0" marR="0" rtl="0" algn="l">
              <a:spcBef>
                <a:spcPts val="0"/>
              </a:spcBef>
              <a:buNone/>
              <a:defRPr sz="1800">
                <a:solidFill>
                  <a:schemeClr val="dk1"/>
                </a:solidFill>
                <a:latin typeface="Calibri"/>
                <a:ea typeface="Calibri"/>
                <a:cs typeface="Calibri"/>
                <a:sym typeface="Calibri"/>
              </a:defRPr>
            </a:lvl2pPr>
            <a:lvl3pPr indent="0" lvl="2" marL="0" marR="0" rtl="0" algn="l">
              <a:spcBef>
                <a:spcPts val="0"/>
              </a:spcBef>
              <a:buNone/>
              <a:defRPr sz="1800">
                <a:solidFill>
                  <a:schemeClr val="dk1"/>
                </a:solidFill>
                <a:latin typeface="Calibri"/>
                <a:ea typeface="Calibri"/>
                <a:cs typeface="Calibri"/>
                <a:sym typeface="Calibri"/>
              </a:defRPr>
            </a:lvl3pPr>
            <a:lvl4pPr indent="0" lvl="3" marL="0" marR="0" rtl="0" algn="l">
              <a:spcBef>
                <a:spcPts val="0"/>
              </a:spcBef>
              <a:buNone/>
              <a:defRPr sz="1800">
                <a:solidFill>
                  <a:schemeClr val="dk1"/>
                </a:solidFill>
                <a:latin typeface="Calibri"/>
                <a:ea typeface="Calibri"/>
                <a:cs typeface="Calibri"/>
                <a:sym typeface="Calibri"/>
              </a:defRPr>
            </a:lvl4pPr>
            <a:lvl5pPr indent="0" lvl="4" marL="0" marR="0" rtl="0" algn="l">
              <a:spcBef>
                <a:spcPts val="0"/>
              </a:spcBef>
              <a:buNone/>
              <a:defRPr sz="1800">
                <a:solidFill>
                  <a:schemeClr val="dk1"/>
                </a:solidFill>
                <a:latin typeface="Calibri"/>
                <a:ea typeface="Calibri"/>
                <a:cs typeface="Calibri"/>
                <a:sym typeface="Calibri"/>
              </a:defRPr>
            </a:lvl5pPr>
            <a:lvl6pPr indent="0" lvl="5" marL="0" marR="0" rtl="0" algn="l">
              <a:spcBef>
                <a:spcPts val="0"/>
              </a:spcBef>
              <a:buNone/>
              <a:defRPr sz="1800">
                <a:solidFill>
                  <a:schemeClr val="dk1"/>
                </a:solidFill>
                <a:latin typeface="Calibri"/>
                <a:ea typeface="Calibri"/>
                <a:cs typeface="Calibri"/>
                <a:sym typeface="Calibri"/>
              </a:defRPr>
            </a:lvl6pPr>
            <a:lvl7pPr indent="0" lvl="6" marL="0" marR="0" rtl="0" algn="l">
              <a:spcBef>
                <a:spcPts val="0"/>
              </a:spcBef>
              <a:buNone/>
              <a:defRPr sz="1800">
                <a:solidFill>
                  <a:schemeClr val="dk1"/>
                </a:solidFill>
                <a:latin typeface="Calibri"/>
                <a:ea typeface="Calibri"/>
                <a:cs typeface="Calibri"/>
                <a:sym typeface="Calibri"/>
              </a:defRPr>
            </a:lvl7pPr>
            <a:lvl8pPr indent="0" lvl="7" marL="0" marR="0" rtl="0" algn="l">
              <a:spcBef>
                <a:spcPts val="0"/>
              </a:spcBef>
              <a:buNone/>
              <a:defRPr sz="1800">
                <a:solidFill>
                  <a:schemeClr val="dk1"/>
                </a:solidFill>
                <a:latin typeface="Calibri"/>
                <a:ea typeface="Calibri"/>
                <a:cs typeface="Calibri"/>
                <a:sym typeface="Calibri"/>
              </a:defRPr>
            </a:lvl8pPr>
            <a:lvl9pPr indent="0" lvl="8" marL="0" marR="0" rtl="0" algn="l">
              <a:spcBef>
                <a:spcPts val="0"/>
              </a:spcBef>
              <a:buNone/>
              <a:defRPr sz="18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
        <p:nvSpPr>
          <p:cNvPr id="18" name="Google Shape;18;p13"/>
          <p:cNvSpPr txBox="1"/>
          <p:nvPr>
            <p:ph idx="2" type="body"/>
          </p:nvPr>
        </p:nvSpPr>
        <p:spPr>
          <a:xfrm>
            <a:off x="6181725" y="6110288"/>
            <a:ext cx="5181600" cy="201612"/>
          </a:xfrm>
          <a:prstGeom prst="rect">
            <a:avLst/>
          </a:prstGeom>
          <a:noFill/>
          <a:ln>
            <a:noFill/>
          </a:ln>
        </p:spPr>
        <p:txBody>
          <a:bodyPr anchorCtr="0" anchor="ctr" bIns="45700" lIns="91425" spcFirstLastPara="1" rIns="91425" wrap="square" tIns="45700">
            <a:noAutofit/>
          </a:bodyPr>
          <a:lstStyle>
            <a:lvl1pPr indent="-228600" lvl="0" marL="457200" marR="0" rtl="0" algn="r">
              <a:lnSpc>
                <a:spcPct val="90000"/>
              </a:lnSpc>
              <a:spcBef>
                <a:spcPts val="1000"/>
              </a:spcBef>
              <a:spcAft>
                <a:spcPts val="0"/>
              </a:spcAft>
              <a:buClr>
                <a:srgbClr val="725382"/>
              </a:buClr>
              <a:buSzPts val="1100"/>
              <a:buFont typeface="Arial"/>
              <a:buNone/>
              <a:defRPr b="0" i="0" sz="1100" u="none" cap="none" strike="noStrike">
                <a:solidFill>
                  <a:srgbClr val="7F7F7F"/>
                </a:solidFill>
                <a:latin typeface="Montserrat Light"/>
                <a:ea typeface="Montserrat Light"/>
                <a:cs typeface="Montserrat Light"/>
                <a:sym typeface="Montserrat Light"/>
              </a:defRPr>
            </a:lvl1pPr>
            <a:lvl2pPr indent="-228600" lvl="1" marL="914400" marR="0" rtl="0" algn="l">
              <a:lnSpc>
                <a:spcPct val="90000"/>
              </a:lnSpc>
              <a:spcBef>
                <a:spcPts val="500"/>
              </a:spcBef>
              <a:spcAft>
                <a:spcPts val="0"/>
              </a:spcAft>
              <a:buClr>
                <a:srgbClr val="725382"/>
              </a:buClr>
              <a:buSzPts val="1200"/>
              <a:buFont typeface="Arial"/>
              <a:buNone/>
              <a:defRPr b="0" i="0" sz="1200" u="none" cap="none" strike="noStrike">
                <a:solidFill>
                  <a:schemeClr val="dk1"/>
                </a:solidFill>
                <a:latin typeface="Montserrat Light"/>
                <a:ea typeface="Montserrat Light"/>
                <a:cs typeface="Montserrat Light"/>
                <a:sym typeface="Montserrat Light"/>
              </a:defRPr>
            </a:lvl2pPr>
            <a:lvl3pPr indent="-228600" lvl="2" marL="1371600" marR="0" rtl="0" algn="l">
              <a:lnSpc>
                <a:spcPct val="90000"/>
              </a:lnSpc>
              <a:spcBef>
                <a:spcPts val="500"/>
              </a:spcBef>
              <a:spcAft>
                <a:spcPts val="0"/>
              </a:spcAft>
              <a:buClr>
                <a:srgbClr val="725382"/>
              </a:buClr>
              <a:buSzPts val="1100"/>
              <a:buFont typeface="Arial"/>
              <a:buNone/>
              <a:defRPr b="0" i="0" sz="1100" u="none" cap="none" strike="noStrike">
                <a:solidFill>
                  <a:schemeClr val="dk1"/>
                </a:solidFill>
                <a:latin typeface="Montserrat Light"/>
                <a:ea typeface="Montserrat Light"/>
                <a:cs typeface="Montserrat Light"/>
                <a:sym typeface="Montserrat Light"/>
              </a:defRPr>
            </a:lvl3pPr>
            <a:lvl4pPr indent="-228600" lvl="3" marL="1828800" marR="0" rtl="0" algn="l">
              <a:lnSpc>
                <a:spcPct val="90000"/>
              </a:lnSpc>
              <a:spcBef>
                <a:spcPts val="500"/>
              </a:spcBef>
              <a:spcAft>
                <a:spcPts val="0"/>
              </a:spcAft>
              <a:buClr>
                <a:srgbClr val="725382"/>
              </a:buClr>
              <a:buSzPts val="1050"/>
              <a:buFont typeface="Arial"/>
              <a:buNone/>
              <a:defRPr b="0" i="0" sz="1050" u="none" cap="none" strike="noStrike">
                <a:solidFill>
                  <a:schemeClr val="dk1"/>
                </a:solidFill>
                <a:latin typeface="Montserrat Light"/>
                <a:ea typeface="Montserrat Light"/>
                <a:cs typeface="Montserrat Light"/>
                <a:sym typeface="Montserrat Light"/>
              </a:defRPr>
            </a:lvl4pPr>
            <a:lvl5pPr indent="-228600" lvl="4" marL="2286000" marR="0" rtl="0" algn="l">
              <a:lnSpc>
                <a:spcPct val="90000"/>
              </a:lnSpc>
              <a:spcBef>
                <a:spcPts val="500"/>
              </a:spcBef>
              <a:spcAft>
                <a:spcPts val="0"/>
              </a:spcAft>
              <a:buClr>
                <a:srgbClr val="725382"/>
              </a:buClr>
              <a:buSzPts val="1050"/>
              <a:buFont typeface="Arial"/>
              <a:buNone/>
              <a:defRPr b="0" i="0" sz="1050" u="none" cap="none" strike="noStrike">
                <a:solidFill>
                  <a:schemeClr val="dk1"/>
                </a:solidFill>
                <a:latin typeface="Montserrat Light"/>
                <a:ea typeface="Montserrat Light"/>
                <a:cs typeface="Montserrat Light"/>
                <a:sym typeface="Montserrat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 branco">
  <p:cSld name="1_Em branco">
    <p:spTree>
      <p:nvGrpSpPr>
        <p:cNvPr id="19" name="Shape 19"/>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Objeto">
  <p:cSld name="Título e Objeto">
    <p:spTree>
      <p:nvGrpSpPr>
        <p:cNvPr id="22" name="Shape 22"/>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p:cSld name="Em branco">
    <p:spTree>
      <p:nvGrpSpPr>
        <p:cNvPr id="23" name="Shape 23"/>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 branco">
  <p:cSld name="1_Em branco">
    <p:spTree>
      <p:nvGrpSpPr>
        <p:cNvPr id="24" name="Shape 2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0.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slideLayout" Target="../slideLayouts/slideLayout5.xml"/><Relationship Id="rId3" Type="http://schemas.openxmlformats.org/officeDocument/2006/relationships/slideLayout" Target="../slideLayouts/slideLayout6.xml"/><Relationship Id="rId4" Type="http://schemas.openxmlformats.org/officeDocument/2006/relationships/slideLayout" Target="../slideLayouts/slideLayout7.xml"/><Relationship Id="rId5"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10"/>
          <p:cNvPicPr preferRelativeResize="0"/>
          <p:nvPr/>
        </p:nvPicPr>
        <p:blipFill rotWithShape="1">
          <a:blip r:embed="rId1">
            <a:alphaModFix/>
          </a:blip>
          <a:srcRect b="0" l="0" r="0" t="0"/>
          <a:stretch/>
        </p:blipFill>
        <p:spPr>
          <a:xfrm>
            <a:off x="226741" y="66594"/>
            <a:ext cx="1206406" cy="84451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618">
          <p15:clr>
            <a:srgbClr val="F26B43"/>
          </p15:clr>
        </p15:guide>
        <p15:guide id="2" orient="horz" pos="4020">
          <p15:clr>
            <a:srgbClr val="F26B43"/>
          </p15:clr>
        </p15:guide>
        <p15:guide id="3" orient="horz" pos="3974">
          <p15:clr>
            <a:srgbClr val="F26B43"/>
          </p15:clr>
        </p15:guide>
        <p15:guide id="4"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 name="Shape 20"/>
        <p:cNvGrpSpPr/>
        <p:nvPr/>
      </p:nvGrpSpPr>
      <p:grpSpPr>
        <a:xfrm>
          <a:off x="0" y="0"/>
          <a:ext cx="0" cy="0"/>
          <a:chOff x="0" y="0"/>
          <a:chExt cx="0" cy="0"/>
        </a:xfrm>
      </p:grpSpPr>
      <p:pic>
        <p:nvPicPr>
          <p:cNvPr id="21" name="Google Shape;21;p15"/>
          <p:cNvPicPr preferRelativeResize="0"/>
          <p:nvPr/>
        </p:nvPicPr>
        <p:blipFill rotWithShape="1">
          <a:blip r:embed="rId1">
            <a:alphaModFix/>
          </a:blip>
          <a:srcRect b="0" l="0" r="0" t="0"/>
          <a:stretch/>
        </p:blipFill>
        <p:spPr>
          <a:xfrm>
            <a:off x="11359661" y="6308725"/>
            <a:ext cx="674466" cy="45090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4" r:id="rId2"/>
    <p:sldLayoutId id="2147483655" r:id="rId3"/>
    <p:sldLayoutId id="2147483656"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618">
          <p15:clr>
            <a:srgbClr val="F26B43"/>
          </p15:clr>
        </p15:guide>
        <p15:guide id="2" orient="horz" pos="4020">
          <p15:clr>
            <a:srgbClr val="F26B43"/>
          </p15:clr>
        </p15:guide>
        <p15:guide id="3" orient="horz" pos="3974">
          <p15:clr>
            <a:srgbClr val="F26B43"/>
          </p15:clr>
        </p15:guide>
        <p15:guide id="4"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2.png"/><Relationship Id="rId4" Type="http://schemas.openxmlformats.org/officeDocument/2006/relationships/image" Target="../media/image2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6.png"/><Relationship Id="rId4" Type="http://schemas.openxmlformats.org/officeDocument/2006/relationships/image" Target="../media/image2.png"/><Relationship Id="rId5" Type="http://schemas.openxmlformats.org/officeDocument/2006/relationships/hyperlink" Target="https://plat.ai/blog/bias-and-fairness-in-ai-algorithm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7.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2.png"/><Relationship Id="rId4" Type="http://schemas.openxmlformats.org/officeDocument/2006/relationships/image" Target="../media/image17.jpg"/><Relationship Id="rId11" Type="http://schemas.openxmlformats.org/officeDocument/2006/relationships/image" Target="../media/image14.png"/><Relationship Id="rId10" Type="http://schemas.openxmlformats.org/officeDocument/2006/relationships/image" Target="../media/image18.jpg"/><Relationship Id="rId9" Type="http://schemas.openxmlformats.org/officeDocument/2006/relationships/image" Target="../media/image9.png"/><Relationship Id="rId5" Type="http://schemas.openxmlformats.org/officeDocument/2006/relationships/image" Target="../media/image12.png"/><Relationship Id="rId6" Type="http://schemas.openxmlformats.org/officeDocument/2006/relationships/image" Target="../media/image10.png"/><Relationship Id="rId7" Type="http://schemas.openxmlformats.org/officeDocument/2006/relationships/image" Target="../media/image13.jpg"/><Relationship Id="rId8"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 name="Shape 28"/>
        <p:cNvGrpSpPr/>
        <p:nvPr/>
      </p:nvGrpSpPr>
      <p:grpSpPr>
        <a:xfrm>
          <a:off x="0" y="0"/>
          <a:ext cx="0" cy="0"/>
          <a:chOff x="0" y="0"/>
          <a:chExt cx="0" cy="0"/>
        </a:xfrm>
      </p:grpSpPr>
      <p:pic>
        <p:nvPicPr>
          <p:cNvPr descr="Uma imagem com água, Turquesa, Verde-azulado, azul&#10;&#10;Descrição gerada automaticamente" id="29" name="Google Shape;29;p1"/>
          <p:cNvPicPr preferRelativeResize="0"/>
          <p:nvPr/>
        </p:nvPicPr>
        <p:blipFill rotWithShape="1">
          <a:blip r:embed="rId3">
            <a:alphaModFix/>
          </a:blip>
          <a:srcRect b="0" l="0" r="0" t="0"/>
          <a:stretch/>
        </p:blipFill>
        <p:spPr>
          <a:xfrm>
            <a:off x="0" y="0"/>
            <a:ext cx="12192000" cy="6858000"/>
          </a:xfrm>
          <a:prstGeom prst="rect">
            <a:avLst/>
          </a:prstGeom>
          <a:noFill/>
          <a:ln>
            <a:noFill/>
          </a:ln>
        </p:spPr>
      </p:pic>
      <p:pic>
        <p:nvPicPr>
          <p:cNvPr id="30" name="Google Shape;30;p1"/>
          <p:cNvPicPr preferRelativeResize="0"/>
          <p:nvPr/>
        </p:nvPicPr>
        <p:blipFill rotWithShape="1">
          <a:blip r:embed="rId4">
            <a:alphaModFix/>
          </a:blip>
          <a:srcRect b="0" l="0" r="0" t="0"/>
          <a:stretch/>
        </p:blipFill>
        <p:spPr>
          <a:xfrm>
            <a:off x="949976" y="-9427"/>
            <a:ext cx="1782671" cy="1247915"/>
          </a:xfrm>
          <a:prstGeom prst="rect">
            <a:avLst/>
          </a:prstGeom>
          <a:noFill/>
          <a:ln>
            <a:noFill/>
          </a:ln>
        </p:spPr>
      </p:pic>
      <p:sp>
        <p:nvSpPr>
          <p:cNvPr id="31" name="Google Shape;31;p1"/>
          <p:cNvSpPr txBox="1"/>
          <p:nvPr/>
        </p:nvSpPr>
        <p:spPr>
          <a:xfrm>
            <a:off x="949974" y="5333944"/>
            <a:ext cx="7022100" cy="13854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Font typeface="Arial"/>
              <a:buNone/>
            </a:pPr>
            <a:r>
              <a:rPr b="1" lang="en-US" sz="2800">
                <a:solidFill>
                  <a:schemeClr val="lt1"/>
                </a:solidFill>
                <a:latin typeface="Montserrat"/>
                <a:ea typeface="Montserrat"/>
                <a:cs typeface="Montserrat"/>
                <a:sym typeface="Montserrat"/>
              </a:rPr>
              <a:t>UC4 | Echitatea și prejudecățile în domeniul IA</a:t>
            </a:r>
            <a:endParaRPr/>
          </a:p>
          <a:p>
            <a:pPr indent="0" lvl="0" marL="0" rtl="0" algn="l">
              <a:spcBef>
                <a:spcPts val="0"/>
              </a:spcBef>
              <a:spcAft>
                <a:spcPts val="0"/>
              </a:spcAft>
              <a:buClr>
                <a:schemeClr val="dk1"/>
              </a:buClr>
              <a:buSzPts val="2800"/>
              <a:buFont typeface="Arial"/>
              <a:buNone/>
            </a:pPr>
            <a:r>
              <a:rPr lang="en-US" sz="2800">
                <a:solidFill>
                  <a:schemeClr val="lt1"/>
                </a:solidFill>
                <a:latin typeface="Montserrat"/>
                <a:ea typeface="Montserrat"/>
                <a:cs typeface="Montserrat"/>
                <a:sym typeface="Montserrat"/>
              </a:rPr>
              <a:t>Studiu de caz</a:t>
            </a:r>
            <a:endParaRPr/>
          </a:p>
        </p:txBody>
      </p:sp>
      <p:sp>
        <p:nvSpPr>
          <p:cNvPr id="32" name="Google Shape;32;p1"/>
          <p:cNvSpPr txBox="1"/>
          <p:nvPr/>
        </p:nvSpPr>
        <p:spPr>
          <a:xfrm>
            <a:off x="949974" y="1815785"/>
            <a:ext cx="7135200" cy="29244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Font typeface="Arial"/>
              <a:buNone/>
            </a:pPr>
            <a:r>
              <a:rPr b="1" lang="en-US" sz="3200">
                <a:solidFill>
                  <a:schemeClr val="lt1"/>
                </a:solidFill>
                <a:latin typeface="Montserrat"/>
                <a:ea typeface="Montserrat"/>
                <a:cs typeface="Montserrat"/>
                <a:sym typeface="Montserrat"/>
              </a:rPr>
              <a:t>Fundamentele algoritmice și etica în IA: de la teorie la practică</a:t>
            </a:r>
            <a:endParaRPr/>
          </a:p>
          <a:p>
            <a:pPr indent="0" lvl="0" marL="0" marR="0" rtl="0" algn="l">
              <a:spcBef>
                <a:spcPts val="0"/>
              </a:spcBef>
              <a:spcAft>
                <a:spcPts val="0"/>
              </a:spcAft>
              <a:buNone/>
            </a:pPr>
            <a:r>
              <a:t/>
            </a:r>
            <a:endParaRPr b="1" sz="3200">
              <a:solidFill>
                <a:schemeClr val="lt1"/>
              </a:solidFill>
              <a:latin typeface="Montserrat"/>
              <a:ea typeface="Montserrat"/>
              <a:cs typeface="Montserrat"/>
              <a:sym typeface="Montserrat"/>
            </a:endParaRPr>
          </a:p>
          <a:p>
            <a:pPr indent="0" lvl="0" marL="0" marR="0" rtl="0" algn="l">
              <a:spcBef>
                <a:spcPts val="0"/>
              </a:spcBef>
              <a:spcAft>
                <a:spcPts val="0"/>
              </a:spcAft>
              <a:buNone/>
            </a:pPr>
            <a:r>
              <a:rPr lang="en-US" sz="2800">
                <a:solidFill>
                  <a:srgbClr val="004E8B"/>
                </a:solidFill>
                <a:latin typeface="Montserrat"/>
                <a:ea typeface="Montserrat"/>
                <a:cs typeface="Montserrat"/>
                <a:sym typeface="Montserrat"/>
              </a:rPr>
              <a:t>Set de instrumente pentru sesiuni sincrone</a:t>
            </a:r>
            <a:r>
              <a:rPr lang="en-US" sz="2800">
                <a:solidFill>
                  <a:srgbClr val="004E8B"/>
                </a:solidFill>
                <a:latin typeface="Montserrat"/>
                <a:ea typeface="Montserrat"/>
                <a:cs typeface="Montserrat"/>
                <a:sym typeface="Montserrat"/>
              </a:rPr>
              <a:t>  </a:t>
            </a:r>
            <a:endParaRPr sz="2800">
              <a:solidFill>
                <a:srgbClr val="004E8B"/>
              </a:solidFill>
              <a:latin typeface="Montserrat"/>
              <a:ea typeface="Montserrat"/>
              <a:cs typeface="Montserrat"/>
              <a:sym typeface="Montserrat"/>
            </a:endParaRPr>
          </a:p>
        </p:txBody>
      </p:sp>
      <p:sp>
        <p:nvSpPr>
          <p:cNvPr id="33" name="Google Shape;33;p1"/>
          <p:cNvSpPr txBox="1"/>
          <p:nvPr/>
        </p:nvSpPr>
        <p:spPr>
          <a:xfrm>
            <a:off x="7348382" y="6390980"/>
            <a:ext cx="4040400" cy="2538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Clr>
                <a:schemeClr val="lt1"/>
              </a:buClr>
              <a:buSzPts val="1050"/>
              <a:buFont typeface="Montserrat"/>
              <a:buNone/>
            </a:pPr>
            <a:r>
              <a:rPr lang="en-US" sz="1050">
                <a:solidFill>
                  <a:schemeClr val="lt1"/>
                </a:solidFill>
                <a:latin typeface="Montserrat"/>
                <a:ea typeface="Montserrat"/>
                <a:cs typeface="Montserrat"/>
                <a:sym typeface="Montserrat"/>
              </a:rPr>
              <a:t>Număr proiect </a:t>
            </a:r>
            <a:r>
              <a:rPr b="0" i="0" lang="en-US" sz="1050" u="none" cap="none" strike="noStrike">
                <a:solidFill>
                  <a:schemeClr val="lt1"/>
                </a:solidFill>
                <a:latin typeface="Montserrat"/>
                <a:ea typeface="Montserrat"/>
                <a:cs typeface="Montserrat"/>
                <a:sym typeface="Montserrat"/>
              </a:rPr>
              <a:t> | 2022-1-ES01-KA220-HED-000085257</a:t>
            </a:r>
            <a:endParaRPr b="0" i="0" sz="1050" u="none" cap="none" strike="noStrike">
              <a:solidFill>
                <a:schemeClr val="lt1"/>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 name="Shape 37"/>
        <p:cNvGrpSpPr/>
        <p:nvPr/>
      </p:nvGrpSpPr>
      <p:grpSpPr>
        <a:xfrm>
          <a:off x="0" y="0"/>
          <a:ext cx="0" cy="0"/>
          <a:chOff x="0" y="0"/>
          <a:chExt cx="0" cy="0"/>
        </a:xfrm>
      </p:grpSpPr>
      <p:sp>
        <p:nvSpPr>
          <p:cNvPr id="38" name="Google Shape;38;p2"/>
          <p:cNvSpPr txBox="1"/>
          <p:nvPr/>
        </p:nvSpPr>
        <p:spPr>
          <a:xfrm>
            <a:off x="0" y="519451"/>
            <a:ext cx="12192000" cy="461624"/>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sz="2400">
              <a:solidFill>
                <a:srgbClr val="00D4FB"/>
              </a:solidFill>
              <a:latin typeface="Montserrat"/>
              <a:ea typeface="Montserrat"/>
              <a:cs typeface="Montserrat"/>
              <a:sym typeface="Montserrat"/>
            </a:endParaRPr>
          </a:p>
        </p:txBody>
      </p:sp>
      <p:grpSp>
        <p:nvGrpSpPr>
          <p:cNvPr id="39" name="Google Shape;39;p2"/>
          <p:cNvGrpSpPr/>
          <p:nvPr/>
        </p:nvGrpSpPr>
        <p:grpSpPr>
          <a:xfrm>
            <a:off x="0" y="2179783"/>
            <a:ext cx="12192000" cy="3315706"/>
            <a:chOff x="0" y="2179783"/>
            <a:chExt cx="12192000" cy="3315706"/>
          </a:xfrm>
        </p:grpSpPr>
        <p:sp>
          <p:nvSpPr>
            <p:cNvPr id="40" name="Google Shape;40;p2"/>
            <p:cNvSpPr/>
            <p:nvPr/>
          </p:nvSpPr>
          <p:spPr>
            <a:xfrm>
              <a:off x="0" y="2179783"/>
              <a:ext cx="12192000" cy="3315706"/>
            </a:xfrm>
            <a:prstGeom prst="rect">
              <a:avLst/>
            </a:prstGeom>
            <a:solidFill>
              <a:srgbClr val="39C9DC"/>
            </a:solidFill>
            <a:ln>
              <a:noFill/>
            </a:ln>
          </p:spPr>
          <p:txBody>
            <a:bodyPr anchorCtr="0" anchor="ctr" bIns="45700" lIns="91425" spcFirstLastPara="1" rIns="91425" wrap="square" tIns="45700">
              <a:noAutofit/>
            </a:bodyPr>
            <a:lstStyle/>
            <a:p>
              <a:pPr indent="0" lvl="0" marL="0" marR="0" rtl="0" algn="ctr">
                <a:spcBef>
                  <a:spcPts val="0"/>
                </a:spcBef>
                <a:spcAft>
                  <a:spcPts val="0"/>
                </a:spcAft>
                <a:buClr>
                  <a:schemeClr val="lt1"/>
                </a:buClr>
                <a:buSzPts val="1800"/>
                <a:buFont typeface="Montserrat"/>
                <a:buNone/>
              </a:pPr>
              <a:r>
                <a:rPr lang="en-US" sz="1800">
                  <a:solidFill>
                    <a:schemeClr val="lt1"/>
                  </a:solidFill>
                  <a:latin typeface="Montserrat"/>
                  <a:ea typeface="Montserrat"/>
                  <a:cs typeface="Montserrat"/>
                  <a:sym typeface="Montserrat"/>
                </a:rPr>
                <a:t>INSERT IMAGE HERE…</a:t>
              </a:r>
              <a:endParaRPr sz="1800">
                <a:solidFill>
                  <a:schemeClr val="lt1"/>
                </a:solidFill>
                <a:latin typeface="Montserrat"/>
                <a:ea typeface="Montserrat"/>
                <a:cs typeface="Montserrat"/>
                <a:sym typeface="Montserrat"/>
              </a:endParaRPr>
            </a:p>
          </p:txBody>
        </p:sp>
        <p:pic>
          <p:nvPicPr>
            <p:cNvPr descr="Três amigos a estudar no café" id="41" name="Google Shape;41;p2"/>
            <p:cNvPicPr preferRelativeResize="0"/>
            <p:nvPr/>
          </p:nvPicPr>
          <p:blipFill rotWithShape="1">
            <a:blip r:embed="rId3">
              <a:alphaModFix/>
            </a:blip>
            <a:srcRect b="0" l="0" r="0" t="0"/>
            <a:stretch/>
          </p:blipFill>
          <p:spPr>
            <a:xfrm>
              <a:off x="3524435" y="2180187"/>
              <a:ext cx="4971494" cy="3313520"/>
            </a:xfrm>
            <a:prstGeom prst="rect">
              <a:avLst/>
            </a:prstGeom>
            <a:noFill/>
            <a:ln>
              <a:noFill/>
            </a:ln>
          </p:spPr>
        </p:pic>
      </p:grpSp>
      <p:sp>
        <p:nvSpPr>
          <p:cNvPr id="42" name="Google Shape;42;p2"/>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pic>
        <p:nvPicPr>
          <p:cNvPr id="43" name="Google Shape;43;p2"/>
          <p:cNvPicPr preferRelativeResize="0"/>
          <p:nvPr/>
        </p:nvPicPr>
        <p:blipFill rotWithShape="1">
          <a:blip r:embed="rId4">
            <a:alphaModFix/>
          </a:blip>
          <a:srcRect b="0" l="0" r="0" t="0"/>
          <a:stretch/>
        </p:blipFill>
        <p:spPr>
          <a:xfrm rot="-5400000">
            <a:off x="10893425" y="6935418"/>
            <a:ext cx="1438275" cy="447675"/>
          </a:xfrm>
          <a:prstGeom prst="rect">
            <a:avLst/>
          </a:prstGeom>
          <a:noFill/>
          <a:ln>
            <a:noFill/>
          </a:ln>
        </p:spPr>
      </p:pic>
      <p:sp>
        <p:nvSpPr>
          <p:cNvPr id="44" name="Google Shape;44;p2"/>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1</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graphicFrame>
        <p:nvGraphicFramePr>
          <p:cNvPr id="52" name="Google Shape;52;p3"/>
          <p:cNvGraphicFramePr/>
          <p:nvPr/>
        </p:nvGraphicFramePr>
        <p:xfrm>
          <a:off x="562598" y="1627878"/>
          <a:ext cx="3000000" cy="3000000"/>
        </p:xfrm>
        <a:graphic>
          <a:graphicData uri="http://schemas.openxmlformats.org/drawingml/2006/table">
            <a:tbl>
              <a:tblPr bandRow="1" firstRow="1">
                <a:noFill/>
                <a:tableStyleId>{B2AA7F3E-1D43-48CC-A0B8-2359141AC1C5}</a:tableStyleId>
              </a:tblPr>
              <a:tblGrid>
                <a:gridCol w="2569200"/>
                <a:gridCol w="6083300"/>
                <a:gridCol w="2414300"/>
              </a:tblGrid>
              <a:tr h="370850">
                <a:tc>
                  <a:txBody>
                    <a:bodyPr/>
                    <a:lstStyle/>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lnB cap="flat" cmpd="sng" w="12700">
                      <a:solidFill>
                        <a:srgbClr val="FFFFFF"/>
                      </a:solidFill>
                      <a:prstDash val="solid"/>
                      <a:round/>
                      <a:headEnd len="sm" w="sm" type="none"/>
                      <a:tailEnd len="sm" w="sm" type="none"/>
                    </a:lnB>
                    <a:solidFill>
                      <a:srgbClr val="00D4FB"/>
                    </a:solidFill>
                  </a:tcPr>
                </a:tc>
                <a:tc>
                  <a:txBody>
                    <a:bodyPr/>
                    <a:lstStyle/>
                    <a:p>
                      <a:pPr indent="0" lvl="0" marL="0" rtl="0" algn="l">
                        <a:spcBef>
                          <a:spcPts val="0"/>
                        </a:spcBef>
                        <a:spcAft>
                          <a:spcPts val="0"/>
                        </a:spcAft>
                        <a:buSzPts val="1000"/>
                        <a:buNone/>
                      </a:pPr>
                      <a:r>
                        <a:rPr lang="en-US" sz="1200">
                          <a:latin typeface="Montserrat"/>
                          <a:ea typeface="Montserrat"/>
                          <a:cs typeface="Montserrat"/>
                          <a:sym typeface="Montserrat"/>
                        </a:rPr>
                        <a:t>Descriere</a:t>
                      </a:r>
                      <a:endParaRPr sz="1200">
                        <a:latin typeface="Montserrat"/>
                        <a:ea typeface="Montserrat"/>
                        <a:cs typeface="Montserrat"/>
                        <a:sym typeface="Montserrat"/>
                      </a:endParaRPr>
                    </a:p>
                  </a:txBody>
                  <a:tcPr marT="45725" marB="45725" marR="91450" marL="91450">
                    <a:solidFill>
                      <a:srgbClr val="00D4FB"/>
                    </a:solidFill>
                  </a:tcPr>
                </a:tc>
                <a:tc>
                  <a:txBody>
                    <a:bodyPr/>
                    <a:lstStyle/>
                    <a:p>
                      <a:pPr indent="0" lvl="0" marL="0" rtl="0" algn="l">
                        <a:spcBef>
                          <a:spcPts val="0"/>
                        </a:spcBef>
                        <a:spcAft>
                          <a:spcPts val="0"/>
                        </a:spcAft>
                        <a:buSzPts val="1000"/>
                        <a:buNone/>
                      </a:pPr>
                      <a:r>
                        <a:rPr lang="en-US" sz="1200">
                          <a:latin typeface="Montserrat"/>
                          <a:ea typeface="Montserrat"/>
                          <a:cs typeface="Montserrat"/>
                          <a:sym typeface="Montserrat"/>
                        </a:rPr>
                        <a:t>Comentarii</a:t>
                      </a:r>
                      <a:endParaRPr sz="1300">
                        <a:latin typeface="Montserrat"/>
                        <a:ea typeface="Montserrat"/>
                        <a:cs typeface="Montserrat"/>
                        <a:sym typeface="Montserrat"/>
                      </a:endParaRPr>
                    </a:p>
                  </a:txBody>
                  <a:tcPr marT="45725" marB="45725" marR="91450" marL="91450">
                    <a:solidFill>
                      <a:srgbClr val="00D4FB"/>
                    </a:solidFill>
                  </a:tcPr>
                </a:tc>
              </a:tr>
              <a:tr h="157175">
                <a:tc>
                  <a:txBody>
                    <a:bodyPr/>
                    <a:lstStyle/>
                    <a:p>
                      <a:pPr indent="0" lvl="0" marL="0" rtl="0" algn="l">
                        <a:lnSpc>
                          <a:spcPct val="115000"/>
                        </a:lnSpc>
                        <a:spcBef>
                          <a:spcPts val="1200"/>
                        </a:spcBef>
                        <a:spcAft>
                          <a:spcPts val="1200"/>
                        </a:spcAft>
                        <a:buClr>
                          <a:srgbClr val="000000"/>
                        </a:buClr>
                        <a:buSzPts val="1100"/>
                        <a:buFont typeface="Arial"/>
                        <a:buNone/>
                      </a:pPr>
                      <a:r>
                        <a:rPr lang="en-US" sz="1100">
                          <a:solidFill>
                            <a:srgbClr val="7F7F7F"/>
                          </a:solidFill>
                          <a:latin typeface="Montserrat"/>
                          <a:ea typeface="Montserrat"/>
                          <a:cs typeface="Montserrat"/>
                          <a:sym typeface="Montserrat"/>
                        </a:rPr>
                        <a:t>Descrierea sarcinii</a:t>
                      </a:r>
                      <a:endParaRPr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E0E0E0"/>
                    </a:solidFill>
                  </a:tcPr>
                </a:tc>
                <a:tc>
                  <a:txBody>
                    <a:bodyPr/>
                    <a:lstStyle/>
                    <a:p>
                      <a:pPr indent="0" lvl="0" marL="0" marR="0" rtl="0" algn="l">
                        <a:spcBef>
                          <a:spcPts val="0"/>
                        </a:spcBef>
                        <a:spcAft>
                          <a:spcPts val="0"/>
                        </a:spcAft>
                        <a:buNone/>
                      </a:pPr>
                      <a:r>
                        <a:rPr lang="en-US" sz="1100">
                          <a:latin typeface="Montserrat"/>
                          <a:ea typeface="Montserrat"/>
                          <a:cs typeface="Montserrat"/>
                          <a:sym typeface="Montserrat"/>
                        </a:rPr>
                        <a:t>Această sesiune are ca scop să ajute elevii să înțeleagă fundamentele confidențialității și comodității, în special în activitățile cotidiene, cum ar fi dispozitivele inteligente pentru casă, aplicațiile mobile și cumpărăturile online. Va include discuții interactive, reflecții și activități pentru consolidarea cunoștințelor.</a:t>
                      </a:r>
                      <a:endParaRPr sz="1100">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000"/>
                        <a:buFont typeface="Montserrat"/>
                        <a:buNone/>
                      </a:pPr>
                      <a:r>
                        <a:rPr lang="en-US" sz="1100">
                          <a:solidFill>
                            <a:srgbClr val="7F7F7F"/>
                          </a:solidFill>
                          <a:latin typeface="Montserrat"/>
                          <a:ea typeface="Montserrat"/>
                          <a:cs typeface="Montserrat"/>
                          <a:sym typeface="Montserrat"/>
                        </a:rPr>
                        <a:t>Descrierea modului de realizare a sarcinii</a:t>
                      </a:r>
                      <a:endParaRPr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0E0E0"/>
                    </a:solidFill>
                  </a:tcPr>
                </a:tc>
                <a:tc>
                  <a:txBody>
                    <a:bodyPr/>
                    <a:lstStyle/>
                    <a:p>
                      <a:pPr indent="0" lvl="0" marL="0" rtl="0" algn="l">
                        <a:spcBef>
                          <a:spcPts val="0"/>
                        </a:spcBef>
                        <a:spcAft>
                          <a:spcPts val="0"/>
                        </a:spcAft>
                        <a:buClr>
                          <a:schemeClr val="dk1"/>
                        </a:buClr>
                        <a:buSzPts val="1100"/>
                        <a:buFont typeface="Arial"/>
                        <a:buNone/>
                      </a:pPr>
                      <a:r>
                        <a:rPr lang="en-US" sz="1100">
                          <a:latin typeface="Montserrat"/>
                          <a:ea typeface="Montserrat"/>
                          <a:cs typeface="Montserrat"/>
                          <a:sym typeface="Montserrat"/>
                        </a:rPr>
                        <a:t>Prezentarea studiului de caz..</a:t>
                      </a:r>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rtl="0" algn="l">
                        <a:spcBef>
                          <a:spcPts val="0"/>
                        </a:spcBef>
                        <a:spcAft>
                          <a:spcPts val="0"/>
                        </a:spcAft>
                        <a:buClr>
                          <a:srgbClr val="7F7F7F"/>
                        </a:buClr>
                        <a:buSzPts val="1100"/>
                        <a:buFont typeface="Montserrat"/>
                        <a:buNone/>
                      </a:pPr>
                      <a:r>
                        <a:rPr lang="en-US" sz="1100">
                          <a:solidFill>
                            <a:srgbClr val="7F7F7F"/>
                          </a:solidFill>
                          <a:latin typeface="Montserrat"/>
                          <a:ea typeface="Montserrat"/>
                          <a:cs typeface="Montserrat"/>
                          <a:sym typeface="Montserrat"/>
                        </a:rPr>
                        <a:t>Consultați instrucțiunile și recomandările din paginile următoare.</a:t>
                      </a:r>
                      <a:endParaRPr/>
                    </a:p>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100"/>
                        <a:buFont typeface="Arial"/>
                        <a:buNone/>
                      </a:pPr>
                      <a:r>
                        <a:rPr lang="en-US" sz="1100">
                          <a:solidFill>
                            <a:srgbClr val="7F7F7F"/>
                          </a:solidFill>
                          <a:latin typeface="Montserrat"/>
                          <a:ea typeface="Montserrat"/>
                          <a:cs typeface="Montserrat"/>
                          <a:sym typeface="Montserrat"/>
                        </a:rPr>
                        <a:t>Timpul estimat pentru realizarea sarcinii</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marR="0" rtl="0" algn="l">
                        <a:spcBef>
                          <a:spcPts val="0"/>
                        </a:spcBef>
                        <a:spcAft>
                          <a:spcPts val="0"/>
                        </a:spcAft>
                        <a:buNone/>
                      </a:pPr>
                      <a:r>
                        <a:rPr lang="en-US" sz="1100">
                          <a:latin typeface="Montserrat"/>
                          <a:ea typeface="Montserrat"/>
                          <a:cs typeface="Montserrat"/>
                          <a:sym typeface="Montserrat"/>
                        </a:rPr>
                        <a:t>30-40 minute.</a:t>
                      </a:r>
                      <a:endParaRPr sz="1100">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Font typeface="Arial"/>
                        <a:buNone/>
                      </a:pPr>
                      <a:r>
                        <a:rPr lang="en-US" sz="1100">
                          <a:solidFill>
                            <a:srgbClr val="7F7F7F"/>
                          </a:solidFill>
                          <a:latin typeface="Montserrat"/>
                          <a:ea typeface="Montserrat"/>
                          <a:cs typeface="Montserrat"/>
                          <a:sym typeface="Montserrat"/>
                        </a:rPr>
                        <a:t>Sugestii de surse pentru realizarea sarcinii</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US" sz="1100">
                          <a:latin typeface="Montserrat"/>
                          <a:ea typeface="Montserrat"/>
                          <a:cs typeface="Montserrat"/>
                          <a:sym typeface="Montserrat"/>
                        </a:rPr>
                        <a:t>Căutare pe internet a incidentelor legate de încălcarea confidențialității sau scurgeri de date.</a:t>
                      </a:r>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100"/>
                        <a:buFont typeface="Arial"/>
                        <a:buNone/>
                      </a:pPr>
                      <a:r>
                        <a:rPr lang="en-US" sz="1100">
                          <a:solidFill>
                            <a:srgbClr val="7F7F7F"/>
                          </a:solidFill>
                          <a:latin typeface="Montserrat"/>
                          <a:ea typeface="Montserrat"/>
                          <a:cs typeface="Montserrat"/>
                          <a:sym typeface="Montserrat"/>
                        </a:rPr>
                        <a:t>Descrierea detaliată a modului de realizare a sarcinii</a:t>
                      </a:r>
                      <a:endParaRPr sz="1100">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US" sz="1100">
                          <a:latin typeface="Montserrat"/>
                          <a:ea typeface="Montserrat"/>
                          <a:cs typeface="Montserrat"/>
                          <a:sym typeface="Montserrat"/>
                        </a:rPr>
                        <a:t>Discuție în grup + formulare Google.</a:t>
                      </a:r>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7F7F7F"/>
                        </a:buClr>
                        <a:buSzPts val="1100"/>
                        <a:buFont typeface="Montserrat"/>
                        <a:buNone/>
                      </a:pPr>
                      <a:r>
                        <a:rPr lang="en-US" sz="1100">
                          <a:solidFill>
                            <a:srgbClr val="7F7F7F"/>
                          </a:solidFill>
                          <a:latin typeface="Montserrat"/>
                          <a:ea typeface="Montserrat"/>
                          <a:cs typeface="Montserrat"/>
                          <a:sym typeface="Montserrat"/>
                        </a:rPr>
                        <a:t>Vă rugăm să consultați întrebările sugerate pentru formularele Google în documentul: </a:t>
                      </a:r>
                      <a:r>
                        <a:rPr b="0" lang="en-US" sz="1100">
                          <a:solidFill>
                            <a:srgbClr val="7F7F7F"/>
                          </a:solidFill>
                          <a:latin typeface="Montserrat"/>
                          <a:ea typeface="Montserrat"/>
                          <a:cs typeface="Montserrat"/>
                          <a:sym typeface="Montserrat"/>
                        </a:rPr>
                        <a:t>CU4_CaseStudy_Tentative_questions_for_ google_forms.docx</a:t>
                      </a:r>
                      <a:endParaRPr b="0" sz="1100">
                        <a:solidFill>
                          <a:srgbClr val="7F7F7F"/>
                        </a:solidFill>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000"/>
                        <a:buFont typeface="Arial"/>
                        <a:buNone/>
                      </a:pPr>
                      <a:r>
                        <a:rPr lang="en-US" sz="1100">
                          <a:solidFill>
                            <a:srgbClr val="7F7F7F"/>
                          </a:solidFill>
                          <a:latin typeface="Montserrat"/>
                          <a:ea typeface="Montserrat"/>
                          <a:cs typeface="Montserrat"/>
                          <a:sym typeface="Montserrat"/>
                        </a:rPr>
                        <a:t>Informații privind termenul limită pentru predarea sarcinii</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Montserrat"/>
                        <a:buNone/>
                      </a:pPr>
                      <a:r>
                        <a:rPr lang="en-US" sz="1100">
                          <a:latin typeface="Montserrat"/>
                          <a:ea typeface="Montserrat"/>
                          <a:cs typeface="Montserrat"/>
                          <a:sym typeface="Montserrat"/>
                        </a:rPr>
                        <a:t>În timpul sesiunii sincrone.</a:t>
                      </a:r>
                      <a:endParaRPr sz="1100"/>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Font typeface="Arial"/>
                        <a:buNone/>
                      </a:pPr>
                      <a:r>
                        <a:rPr lang="en-US" sz="1100">
                          <a:solidFill>
                            <a:srgbClr val="7F7F7F"/>
                          </a:solidFill>
                          <a:latin typeface="Montserrat"/>
                          <a:ea typeface="Montserrat"/>
                          <a:cs typeface="Montserrat"/>
                          <a:sym typeface="Montserrat"/>
                        </a:rPr>
                        <a:t>Informații de contact sau cum să clarificați nelămuririle </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Font typeface="Arial"/>
                        <a:buNone/>
                      </a:pPr>
                      <a:r>
                        <a:rPr lang="en-US" sz="1100">
                          <a:highlight>
                            <a:srgbClr val="E1E1E1"/>
                          </a:highlight>
                          <a:latin typeface="Montserrat"/>
                          <a:ea typeface="Montserrat"/>
                          <a:cs typeface="Montserrat"/>
                          <a:sym typeface="Montserrat"/>
                        </a:rPr>
                        <a:t>Profesorul trebuie să furnizeze o formă de contact.</a:t>
                      </a:r>
                      <a:endParaRPr/>
                    </a:p>
                    <a:p>
                      <a:pPr indent="0" lvl="0" marL="0" rtl="0" algn="l">
                        <a:spcBef>
                          <a:spcPts val="0"/>
                        </a:spcBef>
                        <a:spcAft>
                          <a:spcPts val="0"/>
                        </a:spcAft>
                        <a:buClr>
                          <a:schemeClr val="dk1"/>
                        </a:buClr>
                        <a:buSzPts val="1100"/>
                        <a:buFont typeface="Arial"/>
                        <a:buNone/>
                      </a:pPr>
                      <a:r>
                        <a:rPr lang="en-US" sz="1100">
                          <a:highlight>
                            <a:srgbClr val="E1E1E1"/>
                          </a:highlight>
                          <a:latin typeface="Montserrat"/>
                          <a:ea typeface="Montserrat"/>
                          <a:cs typeface="Montserrat"/>
                          <a:sym typeface="Montserrat"/>
                        </a:rPr>
                        <a:t>(Poate fi o adresă de e-mail, un număr de telefon...)</a:t>
                      </a:r>
                      <a:endParaRPr sz="1100">
                        <a:solidFill>
                          <a:srgbClr val="000000"/>
                        </a:solidFill>
                        <a:highlight>
                          <a:srgbClr val="E1E1E1"/>
                        </a:highlight>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spcBef>
                          <a:spcPts val="0"/>
                        </a:spcBef>
                        <a:spcAft>
                          <a:spcPts val="0"/>
                        </a:spcAft>
                        <a:buNone/>
                      </a:pPr>
                      <a:r>
                        <a:t/>
                      </a:r>
                      <a:endParaRPr sz="1100">
                        <a:latin typeface="Montserrat"/>
                        <a:ea typeface="Montserrat"/>
                        <a:cs typeface="Montserrat"/>
                        <a:sym typeface="Montserrat"/>
                      </a:endParaRPr>
                    </a:p>
                  </a:txBody>
                  <a:tcPr marT="45725" marB="45725" marR="91450" marL="91450"/>
                </a:tc>
              </a:tr>
            </a:tbl>
          </a:graphicData>
        </a:graphic>
      </p:graphicFrame>
      <p:sp>
        <p:nvSpPr>
          <p:cNvPr id="53" name="Google Shape;53;p3"/>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pic>
        <p:nvPicPr>
          <p:cNvPr id="54" name="Google Shape;54;p3"/>
          <p:cNvPicPr preferRelativeResize="0"/>
          <p:nvPr/>
        </p:nvPicPr>
        <p:blipFill rotWithShape="1">
          <a:blip r:embed="rId3">
            <a:alphaModFix/>
          </a:blip>
          <a:srcRect b="0" l="0" r="0" t="0"/>
          <a:stretch/>
        </p:blipFill>
        <p:spPr>
          <a:xfrm rot="-5400000">
            <a:off x="10893425" y="6935418"/>
            <a:ext cx="1438275" cy="447675"/>
          </a:xfrm>
          <a:prstGeom prst="rect">
            <a:avLst/>
          </a:prstGeom>
          <a:noFill/>
          <a:ln>
            <a:noFill/>
          </a:ln>
        </p:spPr>
      </p:pic>
      <p:sp>
        <p:nvSpPr>
          <p:cNvPr id="55" name="Google Shape;55;p3"/>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2</a:t>
            </a:r>
            <a:endParaRPr/>
          </a:p>
        </p:txBody>
      </p:sp>
      <p:sp>
        <p:nvSpPr>
          <p:cNvPr id="56" name="Google Shape;56;p3"/>
          <p:cNvSpPr txBox="1"/>
          <p:nvPr/>
        </p:nvSpPr>
        <p:spPr>
          <a:xfrm>
            <a:off x="0" y="519451"/>
            <a:ext cx="12192000" cy="769401"/>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a:p>
          <a:p>
            <a:pPr indent="0" lvl="0" marL="0" rtl="0" algn="ctr">
              <a:spcBef>
                <a:spcPts val="0"/>
              </a:spcBef>
              <a:spcAft>
                <a:spcPts val="0"/>
              </a:spcAft>
              <a:buClr>
                <a:schemeClr val="dk1"/>
              </a:buClr>
              <a:buFont typeface="Arial"/>
              <a:buNone/>
            </a:pPr>
            <a:r>
              <a:rPr lang="en-US" sz="2000">
                <a:solidFill>
                  <a:srgbClr val="004E8B"/>
                </a:solidFill>
                <a:latin typeface="Montserrat"/>
                <a:ea typeface="Montserrat"/>
                <a:cs typeface="Montserrat"/>
                <a:sym typeface="Montserrat"/>
              </a:rPr>
              <a:t>Descriere pentru formatori</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pic>
        <p:nvPicPr>
          <p:cNvPr id="61" name="Google Shape;61;p4"/>
          <p:cNvPicPr preferRelativeResize="0"/>
          <p:nvPr/>
        </p:nvPicPr>
        <p:blipFill rotWithShape="1">
          <a:blip r:embed="rId3">
            <a:alphaModFix/>
          </a:blip>
          <a:srcRect b="0" l="0" r="0" t="0"/>
          <a:stretch/>
        </p:blipFill>
        <p:spPr>
          <a:xfrm>
            <a:off x="8391719" y="1620517"/>
            <a:ext cx="3420066" cy="2280044"/>
          </a:xfrm>
          <a:prstGeom prst="rect">
            <a:avLst/>
          </a:prstGeom>
          <a:noFill/>
          <a:ln>
            <a:noFill/>
          </a:ln>
        </p:spPr>
      </p:pic>
      <p:sp>
        <p:nvSpPr>
          <p:cNvPr id="62" name="Google Shape;62;p4"/>
          <p:cNvSpPr txBox="1"/>
          <p:nvPr/>
        </p:nvSpPr>
        <p:spPr>
          <a:xfrm>
            <a:off x="254525" y="2049999"/>
            <a:ext cx="8010900" cy="21240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lang="en-US" sz="1100">
                <a:solidFill>
                  <a:schemeClr val="dk1"/>
                </a:solidFill>
                <a:latin typeface="Montserrat"/>
                <a:ea typeface="Montserrat"/>
                <a:cs typeface="Montserrat"/>
                <a:sym typeface="Montserrat"/>
              </a:rPr>
              <a:t>Un mare district școlar public a implementat un instrument bazat pe IA pentru a ajuta la evaluarea elevilor, care includea predicția performanțelor elevilor, identificarea elevilor care ar putea avea nevoie de ajutor suplimentar și chiar contribuția la deciziile privind admiterea la facultate. Instrumentul analiza o gamă largă de date, inclusiv performanțele academice anterioare, registrele de prezență, contextul socio-economic și implicarea în activități extracurriculare.</a:t>
            </a:r>
            <a:endParaRPr sz="1100">
              <a:solidFill>
                <a:schemeClr val="dk1"/>
              </a:solidFill>
              <a:latin typeface="Montserrat"/>
              <a:ea typeface="Montserrat"/>
              <a:cs typeface="Montserrat"/>
              <a:sym typeface="Montserrat"/>
            </a:endParaRPr>
          </a:p>
          <a:p>
            <a:pPr indent="0" lvl="0" marL="0" rtl="0" algn="l">
              <a:spcBef>
                <a:spcPts val="0"/>
              </a:spcBef>
              <a:spcAft>
                <a:spcPts val="0"/>
              </a:spcAft>
              <a:buClr>
                <a:schemeClr val="dk1"/>
              </a:buClr>
              <a:buSzPts val="1100"/>
              <a:buFont typeface="Arial"/>
              <a:buNone/>
            </a:pPr>
            <a:r>
              <a:t/>
            </a:r>
            <a:endParaRPr sz="1100">
              <a:solidFill>
                <a:schemeClr val="dk1"/>
              </a:solidFill>
              <a:latin typeface="Montserrat"/>
              <a:ea typeface="Montserrat"/>
              <a:cs typeface="Montserrat"/>
              <a:sym typeface="Montserrat"/>
            </a:endParaRPr>
          </a:p>
          <a:p>
            <a:pPr indent="0" lvl="0" marL="0" rtl="0" algn="l">
              <a:spcBef>
                <a:spcPts val="0"/>
              </a:spcBef>
              <a:spcAft>
                <a:spcPts val="0"/>
              </a:spcAft>
              <a:buSzPts val="1100"/>
              <a:buNone/>
            </a:pPr>
            <a:r>
              <a:rPr lang="en-US" sz="1100">
                <a:solidFill>
                  <a:schemeClr val="dk1"/>
                </a:solidFill>
                <a:latin typeface="Montserrat"/>
                <a:ea typeface="Montserrat"/>
                <a:cs typeface="Montserrat"/>
                <a:sym typeface="Montserrat"/>
              </a:rPr>
              <a:t>După un an de implementare, s-a descoperit că sistemul de IA semnaliza în mod disproporționat elevii provenind din anumite medii demografice (de exemplu, elevii din medii socio-economice defavorizate sau din anumite minorități rasiale și etnice) ca fiind expuși riscului de performanțe slabe, chiar și atunci când performanțele lor reale erau egale sau superioare celor ale colegilor lor. Acești elevi erau adesea recomandați pentru programe de recuperare sau li se refuzau oportunități de cursuri avansate și activități extracurriculare, ceea ce avea implicații pe termen lung pentru parcursul lor academic și perspectivele de admitere la facultate.</a:t>
            </a:r>
            <a:endParaRPr sz="1100">
              <a:solidFill>
                <a:schemeClr val="dk1"/>
              </a:solidFill>
              <a:latin typeface="Montserrat"/>
              <a:ea typeface="Montserrat"/>
              <a:cs typeface="Montserrat"/>
              <a:sym typeface="Montserrat"/>
            </a:endParaRPr>
          </a:p>
        </p:txBody>
      </p:sp>
      <p:sp>
        <p:nvSpPr>
          <p:cNvPr id="63" name="Google Shape;63;p4"/>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pic>
        <p:nvPicPr>
          <p:cNvPr id="64" name="Google Shape;64;p4"/>
          <p:cNvPicPr preferRelativeResize="0"/>
          <p:nvPr/>
        </p:nvPicPr>
        <p:blipFill rotWithShape="1">
          <a:blip r:embed="rId4">
            <a:alphaModFix/>
          </a:blip>
          <a:srcRect b="0" l="0" r="0" t="0"/>
          <a:stretch/>
        </p:blipFill>
        <p:spPr>
          <a:xfrm rot="-5400000">
            <a:off x="10893425" y="6935418"/>
            <a:ext cx="1438275" cy="447675"/>
          </a:xfrm>
          <a:prstGeom prst="rect">
            <a:avLst/>
          </a:prstGeom>
          <a:noFill/>
          <a:ln>
            <a:noFill/>
          </a:ln>
        </p:spPr>
      </p:pic>
      <p:sp>
        <p:nvSpPr>
          <p:cNvPr id="65" name="Google Shape;65;p4"/>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3</a:t>
            </a:r>
            <a:endParaRPr/>
          </a:p>
        </p:txBody>
      </p:sp>
      <p:sp>
        <p:nvSpPr>
          <p:cNvPr id="66" name="Google Shape;66;p4"/>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a:p>
          <a:p>
            <a:pPr indent="0" lvl="0" marL="0" rtl="0" algn="ctr">
              <a:spcBef>
                <a:spcPts val="0"/>
              </a:spcBef>
              <a:spcAft>
                <a:spcPts val="0"/>
              </a:spcAft>
              <a:buNone/>
            </a:pPr>
            <a:r>
              <a:rPr lang="en-US" sz="2000">
                <a:solidFill>
                  <a:srgbClr val="004E8B"/>
                </a:solidFill>
                <a:latin typeface="Montserrat"/>
                <a:ea typeface="Montserrat"/>
                <a:cs typeface="Montserrat"/>
                <a:sym typeface="Montserrat"/>
              </a:rPr>
              <a:t>Caz fictiv pentru studenți</a:t>
            </a:r>
            <a:endParaRPr sz="2000">
              <a:solidFill>
                <a:srgbClr val="004E8B"/>
              </a:solidFill>
              <a:latin typeface="Montserrat"/>
              <a:ea typeface="Montserrat"/>
              <a:cs typeface="Montserrat"/>
              <a:sym typeface="Montserrat"/>
            </a:endParaRPr>
          </a:p>
        </p:txBody>
      </p:sp>
      <p:sp>
        <p:nvSpPr>
          <p:cNvPr id="67" name="Google Shape;67;p4"/>
          <p:cNvSpPr txBox="1"/>
          <p:nvPr/>
        </p:nvSpPr>
        <p:spPr>
          <a:xfrm>
            <a:off x="254525" y="1631547"/>
            <a:ext cx="11276700" cy="261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chemeClr val="dk1"/>
                </a:solidFill>
                <a:latin typeface="Montserrat"/>
                <a:ea typeface="Montserrat"/>
                <a:cs typeface="Montserrat"/>
                <a:sym typeface="Montserrat"/>
              </a:rPr>
              <a:t>Studiu de caz: Echitatea și prejudecățile AI în sistemele educaționale</a:t>
            </a:r>
            <a:endParaRPr/>
          </a:p>
        </p:txBody>
      </p:sp>
      <p:sp>
        <p:nvSpPr>
          <p:cNvPr id="68" name="Google Shape;68;p4"/>
          <p:cNvSpPr txBox="1"/>
          <p:nvPr/>
        </p:nvSpPr>
        <p:spPr>
          <a:xfrm>
            <a:off x="8522892" y="3911394"/>
            <a:ext cx="3515100" cy="4617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SzPts val="800"/>
              <a:buNone/>
            </a:pPr>
            <a:r>
              <a:rPr lang="en-US" sz="800">
                <a:solidFill>
                  <a:schemeClr val="dk1"/>
                </a:solidFill>
                <a:latin typeface="Montserrat"/>
                <a:ea typeface="Montserrat"/>
                <a:cs typeface="Montserrat"/>
                <a:sym typeface="Montserrat"/>
              </a:rPr>
              <a:t>SURSA IMAGINII</a:t>
            </a:r>
            <a:endParaRPr sz="800">
              <a:solidFill>
                <a:schemeClr val="dk1"/>
              </a:solidFill>
              <a:latin typeface="Montserrat"/>
              <a:ea typeface="Montserrat"/>
              <a:cs typeface="Montserrat"/>
              <a:sym typeface="Montserrat"/>
            </a:endParaRPr>
          </a:p>
          <a:p>
            <a:pPr indent="0" lvl="0" marL="0" marR="0" rtl="0" algn="l">
              <a:spcBef>
                <a:spcPts val="0"/>
              </a:spcBef>
              <a:spcAft>
                <a:spcPts val="0"/>
              </a:spcAft>
              <a:buNone/>
            </a:pPr>
            <a:r>
              <a:rPr lang="en-US" sz="800" u="sng">
                <a:solidFill>
                  <a:schemeClr val="dk1"/>
                </a:solidFill>
                <a:latin typeface="Calibri"/>
                <a:ea typeface="Calibri"/>
                <a:cs typeface="Calibri"/>
                <a:sym typeface="Calibri"/>
                <a:hlinkClick r:id="rId5">
                  <a:extLst>
                    <a:ext uri="{A12FA001-AC4F-418D-AE19-62706E023703}">
                      <ahyp:hlinkClr val="tx"/>
                    </a:ext>
                  </a:extLst>
                </a:hlinkClick>
              </a:rPr>
              <a:t>https://plat.ai/blog/bias-and-fairness-in-ai-algorithms/</a:t>
            </a:r>
            <a:endParaRPr sz="800">
              <a:solidFill>
                <a:schemeClr val="dk1"/>
              </a:solidFill>
              <a:latin typeface="Calibri"/>
              <a:ea typeface="Calibri"/>
              <a:cs typeface="Calibri"/>
              <a:sym typeface="Calibri"/>
            </a:endParaRPr>
          </a:p>
          <a:p>
            <a:pPr indent="0" lvl="0" marL="0" marR="0" rtl="0" algn="l">
              <a:spcBef>
                <a:spcPts val="0"/>
              </a:spcBef>
              <a:spcAft>
                <a:spcPts val="0"/>
              </a:spcAft>
              <a:buNone/>
            </a:pPr>
            <a:r>
              <a:t/>
            </a:r>
            <a:endParaRPr sz="800">
              <a:solidFill>
                <a:schemeClr val="dk1"/>
              </a:solidFill>
              <a:latin typeface="Calibri"/>
              <a:ea typeface="Calibri"/>
              <a:cs typeface="Calibri"/>
              <a:sym typeface="Calibri"/>
            </a:endParaRPr>
          </a:p>
        </p:txBody>
      </p:sp>
      <p:sp>
        <p:nvSpPr>
          <p:cNvPr id="69" name="Google Shape;69;p4"/>
          <p:cNvSpPr txBox="1"/>
          <p:nvPr/>
        </p:nvSpPr>
        <p:spPr>
          <a:xfrm>
            <a:off x="254525" y="4159247"/>
            <a:ext cx="11557200" cy="17856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00">
                <a:solidFill>
                  <a:schemeClr val="dk1"/>
                </a:solidFill>
                <a:latin typeface="Montserrat"/>
                <a:ea typeface="Montserrat"/>
                <a:cs typeface="Montserrat"/>
                <a:sym typeface="Montserrat"/>
              </a:rPr>
              <a:t>Discussion Points</a:t>
            </a:r>
            <a:endParaRPr/>
          </a:p>
          <a:p>
            <a:pPr indent="0" lvl="0" marL="0" marR="0" rtl="0" algn="l">
              <a:spcBef>
                <a:spcPts val="0"/>
              </a:spcBef>
              <a:spcAft>
                <a:spcPts val="0"/>
              </a:spcAft>
              <a:buNone/>
            </a:pPr>
            <a:r>
              <a:t/>
            </a:r>
            <a:endParaRPr b="1" sz="1100">
              <a:solidFill>
                <a:schemeClr val="dk1"/>
              </a:solidFill>
              <a:latin typeface="Montserrat"/>
              <a:ea typeface="Montserrat"/>
              <a:cs typeface="Montserrat"/>
              <a:sym typeface="Montserrat"/>
            </a:endParaRPr>
          </a:p>
          <a:p>
            <a:pPr indent="-298450" lvl="0" marL="457200" rtl="0" algn="l">
              <a:spcBef>
                <a:spcPts val="0"/>
              </a:spcBef>
              <a:spcAft>
                <a:spcPts val="0"/>
              </a:spcAft>
              <a:buClr>
                <a:schemeClr val="dk1"/>
              </a:buClr>
              <a:buSzPts val="1100"/>
              <a:buChar char="•"/>
            </a:pPr>
            <a:r>
              <a:rPr lang="en-US" sz="1100">
                <a:solidFill>
                  <a:schemeClr val="dk1"/>
                </a:solidFill>
                <a:latin typeface="Montserrat"/>
                <a:ea typeface="Montserrat"/>
                <a:cs typeface="Montserrat"/>
                <a:sym typeface="Montserrat"/>
              </a:rPr>
              <a:t>Beneficiile IA în educație ar trebui să depășească riscurile de părtinire? Cum putem găsi echilibrul potrivit?</a:t>
            </a:r>
            <a:endParaRPr sz="1100">
              <a:solidFill>
                <a:schemeClr val="dk1"/>
              </a:solidFill>
              <a:latin typeface="Montserrat"/>
              <a:ea typeface="Montserrat"/>
              <a:cs typeface="Montserrat"/>
              <a:sym typeface="Montserrat"/>
            </a:endParaRPr>
          </a:p>
          <a:p>
            <a:pPr indent="0" lvl="0" marL="0" rtl="0" algn="l">
              <a:spcBef>
                <a:spcPts val="0"/>
              </a:spcBef>
              <a:spcAft>
                <a:spcPts val="0"/>
              </a:spcAft>
              <a:buNone/>
            </a:pPr>
            <a:r>
              <a:t/>
            </a:r>
            <a:endParaRPr sz="1100">
              <a:solidFill>
                <a:schemeClr val="dk1"/>
              </a:solidFill>
              <a:latin typeface="Montserrat"/>
              <a:ea typeface="Montserrat"/>
              <a:cs typeface="Montserrat"/>
              <a:sym typeface="Montserrat"/>
            </a:endParaRPr>
          </a:p>
          <a:p>
            <a:pPr indent="-298450" lvl="0" marL="457200" rtl="0" algn="l">
              <a:spcBef>
                <a:spcPts val="0"/>
              </a:spcBef>
              <a:spcAft>
                <a:spcPts val="0"/>
              </a:spcAft>
              <a:buClr>
                <a:schemeClr val="dk1"/>
              </a:buClr>
              <a:buSzPts val="1100"/>
              <a:buChar char="•"/>
            </a:pPr>
            <a:r>
              <a:rPr lang="en-US" sz="1100">
                <a:solidFill>
                  <a:schemeClr val="dk1"/>
                </a:solidFill>
                <a:latin typeface="Montserrat"/>
                <a:ea typeface="Montserrat"/>
                <a:cs typeface="Montserrat"/>
                <a:sym typeface="Montserrat"/>
              </a:rPr>
              <a:t>Cum afectează părtinirea datelor rezultatele IA pentru elevi? Ce măsuri pot lua școlile pentru a reduce părtinirea?</a:t>
            </a:r>
            <a:endParaRPr sz="1100">
              <a:solidFill>
                <a:schemeClr val="dk1"/>
              </a:solidFill>
              <a:latin typeface="Montserrat"/>
              <a:ea typeface="Montserrat"/>
              <a:cs typeface="Montserrat"/>
              <a:sym typeface="Montserrat"/>
            </a:endParaRPr>
          </a:p>
          <a:p>
            <a:pPr indent="0" lvl="0" marL="0" rtl="0" algn="l">
              <a:spcBef>
                <a:spcPts val="0"/>
              </a:spcBef>
              <a:spcAft>
                <a:spcPts val="0"/>
              </a:spcAft>
              <a:buNone/>
            </a:pPr>
            <a:r>
              <a:t/>
            </a:r>
            <a:endParaRPr sz="1100">
              <a:solidFill>
                <a:schemeClr val="dk1"/>
              </a:solidFill>
              <a:latin typeface="Montserrat"/>
              <a:ea typeface="Montserrat"/>
              <a:cs typeface="Montserrat"/>
              <a:sym typeface="Montserrat"/>
            </a:endParaRPr>
          </a:p>
          <a:p>
            <a:pPr indent="-298450" lvl="0" marL="457200" rtl="0" algn="l">
              <a:spcBef>
                <a:spcPts val="0"/>
              </a:spcBef>
              <a:spcAft>
                <a:spcPts val="0"/>
              </a:spcAft>
              <a:buClr>
                <a:schemeClr val="dk1"/>
              </a:buClr>
              <a:buSzPts val="1100"/>
              <a:buChar char="•"/>
            </a:pPr>
            <a:r>
              <a:rPr lang="en-US" sz="1100">
                <a:solidFill>
                  <a:schemeClr val="dk1"/>
                </a:solidFill>
                <a:latin typeface="Montserrat"/>
                <a:ea typeface="Montserrat"/>
                <a:cs typeface="Montserrat"/>
                <a:sym typeface="Montserrat"/>
              </a:rPr>
              <a:t>De ce este esențial ca deciziile IA în educație să fie transparente? Cum pot școlile să facă IA mai ușor de înțeles?</a:t>
            </a:r>
            <a:endParaRPr sz="1100">
              <a:solidFill>
                <a:schemeClr val="dk1"/>
              </a:solidFill>
              <a:latin typeface="Montserrat"/>
              <a:ea typeface="Montserrat"/>
              <a:cs typeface="Montserrat"/>
              <a:sym typeface="Montserrat"/>
            </a:endParaRPr>
          </a:p>
          <a:p>
            <a:pPr indent="0" lvl="0" marL="0" rtl="0" algn="l">
              <a:spcBef>
                <a:spcPts val="0"/>
              </a:spcBef>
              <a:spcAft>
                <a:spcPts val="0"/>
              </a:spcAft>
              <a:buNone/>
            </a:pPr>
            <a:r>
              <a:t/>
            </a:r>
            <a:endParaRPr sz="1100">
              <a:solidFill>
                <a:schemeClr val="dk1"/>
              </a:solidFill>
              <a:latin typeface="Montserrat"/>
              <a:ea typeface="Montserrat"/>
              <a:cs typeface="Montserrat"/>
              <a:sym typeface="Montserrat"/>
            </a:endParaRPr>
          </a:p>
          <a:p>
            <a:pPr indent="-298450" lvl="0" marL="457200" rtl="0" algn="l">
              <a:spcBef>
                <a:spcPts val="0"/>
              </a:spcBef>
              <a:spcAft>
                <a:spcPts val="0"/>
              </a:spcAft>
              <a:buClr>
                <a:schemeClr val="dk1"/>
              </a:buClr>
              <a:buSzPts val="1100"/>
              <a:buChar char="•"/>
            </a:pPr>
            <a:r>
              <a:rPr lang="en-US" sz="1100">
                <a:solidFill>
                  <a:schemeClr val="dk1"/>
                </a:solidFill>
                <a:latin typeface="Montserrat"/>
                <a:ea typeface="Montserrat"/>
                <a:cs typeface="Montserrat"/>
                <a:sym typeface="Montserrat"/>
              </a:rPr>
              <a:t>Ar trebui ca educatorii umani să aibă întotdeauna ultimul cuvânt în deciziile bazate pe IA? Care sunt riscurile automatizării complete?</a:t>
            </a:r>
            <a:endParaRPr b="1" sz="1100">
              <a:solidFill>
                <a:schemeClr val="dk1"/>
              </a:solidFill>
              <a:latin typeface="Montserrat"/>
              <a:ea typeface="Montserrat"/>
              <a:cs typeface="Montserrat"/>
              <a:sym typeface="Montserrat"/>
            </a:endParaRPr>
          </a:p>
          <a:p>
            <a:pPr indent="0" lvl="0" marL="0" marR="0" rtl="0" algn="l">
              <a:spcBef>
                <a:spcPts val="0"/>
              </a:spcBef>
              <a:spcAft>
                <a:spcPts val="0"/>
              </a:spcAft>
              <a:buNone/>
            </a:pPr>
            <a:r>
              <a:t/>
            </a:r>
            <a:endParaRPr b="1" sz="1100">
              <a:solidFill>
                <a:schemeClr val="dk1"/>
              </a:solidFill>
              <a:latin typeface="Montserrat"/>
              <a:ea typeface="Montserrat"/>
              <a:cs typeface="Montserrat"/>
              <a:sym typeface="Montserra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5"/>
          <p:cNvSpPr txBox="1"/>
          <p:nvPr/>
        </p:nvSpPr>
        <p:spPr>
          <a:xfrm>
            <a:off x="6323384" y="2596865"/>
            <a:ext cx="5513100" cy="2555100"/>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Montserrat"/>
                <a:ea typeface="Montserrat"/>
                <a:cs typeface="Montserrat"/>
                <a:sym typeface="Montserrat"/>
              </a:rPr>
              <a:t>Măsuri luate</a:t>
            </a:r>
            <a:endParaRPr/>
          </a:p>
          <a:p>
            <a:pPr indent="0" lvl="0" marL="0" marR="0" rtl="0" algn="l">
              <a:spcBef>
                <a:spcPts val="0"/>
              </a:spcBef>
              <a:spcAft>
                <a:spcPts val="0"/>
              </a:spcAft>
              <a:buNone/>
            </a:pPr>
            <a:r>
              <a:rPr lang="en-US" sz="1000">
                <a:solidFill>
                  <a:schemeClr val="dk1"/>
                </a:solidFill>
                <a:latin typeface="Montserrat"/>
                <a:ea typeface="Montserrat"/>
                <a:cs typeface="Montserrat"/>
                <a:sym typeface="Montserrat"/>
              </a:rPr>
              <a:t>Odată identificată prejudecata, districtul școlar a luat următoarele măsuri:</a:t>
            </a:r>
            <a:endParaRPr/>
          </a:p>
          <a:p>
            <a:pPr indent="-285750" lvl="0" marL="2857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Auditarea și recalificarea modelului</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sistemul de IA a fost auditat pentru a identifica și elimina datele prejudiciate și pentru a recalifica modelul cu un set de date mai echilibrat, care să reflecte mai bine diversitatea populației școlare.</a:t>
            </a:r>
            <a:endParaRPr/>
          </a:p>
          <a:p>
            <a:pPr indent="-285750" lvl="0" marL="2857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Supraveghere umană</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educatorii umani au fost reintroduși în procesul decizional, sistemul de IA oferind recomandări în loc de decizii. Acest lucru a permis profesorilor să utilizeze propria judecată și cunoștințele despre elevi pentru a lua deciziile finale.</a:t>
            </a:r>
            <a:endParaRPr/>
          </a:p>
          <a:p>
            <a:pPr indent="-285750" lvl="0" marL="2857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Transparență și explicabilitate</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districtul școlar a colaborat cu experți în IA pentru a îmbunătăți transparența sistemului de IA, asigurându-se că profesorii și administratorii pot înțelege modul în care sunt luate deciziile și oferind elevilor și părinților explicații cu privire la evaluări și recomandări.</a:t>
            </a:r>
            <a:endParaRPr/>
          </a:p>
          <a:p>
            <a:pPr indent="0" lvl="0" marL="0" marR="0" rtl="0" algn="l">
              <a:spcBef>
                <a:spcPts val="0"/>
              </a:spcBef>
              <a:spcAft>
                <a:spcPts val="0"/>
              </a:spcAft>
              <a:buNone/>
            </a:pPr>
            <a:r>
              <a:rPr b="1" lang="en-US" sz="1000">
                <a:solidFill>
                  <a:schemeClr val="dk1"/>
                </a:solidFill>
                <a:latin typeface="Montserrat"/>
                <a:ea typeface="Montserrat"/>
                <a:cs typeface="Montserrat"/>
                <a:sym typeface="Montserrat"/>
              </a:rPr>
              <a:t>Monitorizare continuă</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 fost instituit un sistem de monitorizare continuă a performanței IA pentru a se asigura că prejudecățile nu reapar și că sistemul continuă să servească în mod echitabil toți elevii.</a:t>
            </a:r>
            <a:endParaRPr/>
          </a:p>
        </p:txBody>
      </p:sp>
      <p:sp>
        <p:nvSpPr>
          <p:cNvPr id="75" name="Google Shape;75;p5"/>
          <p:cNvSpPr txBox="1"/>
          <p:nvPr/>
        </p:nvSpPr>
        <p:spPr>
          <a:xfrm>
            <a:off x="328756" y="2596866"/>
            <a:ext cx="5513017" cy="2691428"/>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1" sz="1000">
              <a:solidFill>
                <a:schemeClr val="dk1"/>
              </a:solidFill>
              <a:latin typeface="Montserrat"/>
              <a:ea typeface="Montserrat"/>
              <a:cs typeface="Montserrat"/>
              <a:sym typeface="Montserrat"/>
            </a:endParaRPr>
          </a:p>
          <a:p>
            <a:pPr indent="0" lvl="0" marL="0" marR="0" rtl="0" algn="l">
              <a:spcBef>
                <a:spcPts val="0"/>
              </a:spcBef>
              <a:spcAft>
                <a:spcPts val="0"/>
              </a:spcAft>
              <a:buNone/>
            </a:pPr>
            <a:r>
              <a:rPr b="1" lang="en-US" sz="1000">
                <a:solidFill>
                  <a:schemeClr val="dk1"/>
                </a:solidFill>
                <a:latin typeface="Montserrat"/>
                <a:ea typeface="Montserrat"/>
                <a:cs typeface="Montserrat"/>
                <a:sym typeface="Montserrat"/>
              </a:rPr>
              <a:t>Probleme cheie:</a:t>
            </a:r>
            <a:endParaRPr sz="1000">
              <a:solidFill>
                <a:schemeClr val="dk1"/>
              </a:solidFill>
              <a:latin typeface="Montserrat"/>
              <a:ea typeface="Montserrat"/>
              <a:cs typeface="Montserrat"/>
              <a:sym typeface="Montserrat"/>
            </a:endParaRPr>
          </a:p>
          <a:p>
            <a:pPr indent="-171450" lvl="0" marL="1714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Distorsiunea datelor</a:t>
            </a:r>
            <a:r>
              <a:rPr b="1"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sistemul de IA a fost antrenat pe date istorice care reflectau distorsiunile existente în sistemul educațional, cum ar fi reprezentarea excesivă a anumitor grupuri demografice în programele de recuperare.</a:t>
            </a:r>
            <a:endParaRPr/>
          </a:p>
          <a:p>
            <a:pPr indent="-171450" lvl="0" marL="1714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Lipsa transparenței:</a:t>
            </a:r>
            <a:r>
              <a:rPr b="1"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profesorii și administratorii nu puteau înțelege sau contesta recomandările IA, deoarece procesul de luare a deciziilor era opac.</a:t>
            </a:r>
            <a:endParaRPr/>
          </a:p>
          <a:p>
            <a:pPr indent="-171450" lvl="0" marL="1714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Impactul asupra elevilor</a:t>
            </a:r>
            <a:r>
              <a:rPr b="1" lang="en-US" sz="1000">
                <a:solidFill>
                  <a:schemeClr val="dk1"/>
                </a:solidFill>
                <a:latin typeface="Montserrat"/>
                <a:ea typeface="Montserrat"/>
                <a:cs typeface="Montserrat"/>
                <a:sym typeface="Montserrat"/>
              </a:rPr>
              <a:t>:</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elevii care au fost evaluați în mod eronat ca având rezultate slabe s-au confruntat cu stigmatizarea și au pierdut oportunități de dezvoltare, ceea ce le-a afectat încrederea și perspectivele.</a:t>
            </a:r>
            <a:endParaRPr/>
          </a:p>
          <a:p>
            <a:pPr indent="-171450" lvl="0" marL="171450" marR="0" rtl="0" algn="l">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Preocupări etice</a:t>
            </a:r>
            <a:r>
              <a:rPr b="1" lang="en-US" sz="1000">
                <a:solidFill>
                  <a:schemeClr val="dk1"/>
                </a:solidFill>
                <a:latin typeface="Montserrat"/>
                <a:ea typeface="Montserrat"/>
                <a:cs typeface="Montserrat"/>
                <a:sym typeface="Montserrat"/>
              </a:rPr>
              <a:t>:</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utilizarea sistemelor de IA părtinitoare a ridicat întrebări etice cu privire la echitate, egalitatea de șanse și responsabilitatea instituțiilor de învățământ.</a:t>
            </a:r>
            <a:endParaRPr/>
          </a:p>
          <a:p>
            <a:pPr indent="0" lvl="0" marL="0" marR="0" rtl="0" algn="l">
              <a:spcBef>
                <a:spcPts val="0"/>
              </a:spcBef>
              <a:spcAft>
                <a:spcPts val="0"/>
              </a:spcAft>
              <a:buNone/>
            </a:pPr>
            <a:r>
              <a:t/>
            </a:r>
            <a:endParaRPr sz="1000">
              <a:solidFill>
                <a:schemeClr val="dk1"/>
              </a:solidFill>
              <a:latin typeface="Montserrat"/>
              <a:ea typeface="Montserrat"/>
              <a:cs typeface="Montserrat"/>
              <a:sym typeface="Montserrat"/>
            </a:endParaRPr>
          </a:p>
        </p:txBody>
      </p:sp>
      <p:sp>
        <p:nvSpPr>
          <p:cNvPr id="76" name="Google Shape;76;p5"/>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pic>
        <p:nvPicPr>
          <p:cNvPr id="77" name="Google Shape;77;p5"/>
          <p:cNvPicPr preferRelativeResize="0"/>
          <p:nvPr/>
        </p:nvPicPr>
        <p:blipFill rotWithShape="1">
          <a:blip r:embed="rId3">
            <a:alphaModFix/>
          </a:blip>
          <a:srcRect b="0" l="0" r="0" t="0"/>
          <a:stretch/>
        </p:blipFill>
        <p:spPr>
          <a:xfrm rot="-5400000">
            <a:off x="10893425" y="6935418"/>
            <a:ext cx="1438275" cy="447675"/>
          </a:xfrm>
          <a:prstGeom prst="rect">
            <a:avLst/>
          </a:prstGeom>
          <a:noFill/>
          <a:ln>
            <a:noFill/>
          </a:ln>
        </p:spPr>
      </p:pic>
      <p:sp>
        <p:nvSpPr>
          <p:cNvPr id="78" name="Google Shape;78;p5"/>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4</a:t>
            </a:r>
            <a:endParaRPr/>
          </a:p>
        </p:txBody>
      </p:sp>
      <p:sp>
        <p:nvSpPr>
          <p:cNvPr id="79" name="Google Shape;79;p5"/>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a:p>
          <a:p>
            <a:pPr indent="0" lvl="0" marL="0" rtl="0" algn="ctr">
              <a:spcBef>
                <a:spcPts val="0"/>
              </a:spcBef>
              <a:spcAft>
                <a:spcPts val="0"/>
              </a:spcAft>
              <a:buSzPts val="2000"/>
              <a:buNone/>
            </a:pPr>
            <a:r>
              <a:rPr lang="en-US" sz="2000">
                <a:solidFill>
                  <a:srgbClr val="004E8B"/>
                </a:solidFill>
                <a:latin typeface="Montserrat"/>
                <a:ea typeface="Montserrat"/>
                <a:cs typeface="Montserrat"/>
                <a:sym typeface="Montserrat"/>
              </a:rPr>
              <a:t>Sfaturi pentru profesori</a:t>
            </a:r>
            <a:endParaRPr sz="2000">
              <a:solidFill>
                <a:srgbClr val="004E8B"/>
              </a:solidFill>
              <a:latin typeface="Montserrat"/>
              <a:ea typeface="Montserrat"/>
              <a:cs typeface="Montserrat"/>
              <a:sym typeface="Montserrat"/>
            </a:endParaRPr>
          </a:p>
        </p:txBody>
      </p:sp>
      <p:pic>
        <p:nvPicPr>
          <p:cNvPr descr="Distintivo com preenchimento sólido" id="80" name="Google Shape;80;p5"/>
          <p:cNvPicPr preferRelativeResize="0"/>
          <p:nvPr/>
        </p:nvPicPr>
        <p:blipFill rotWithShape="1">
          <a:blip r:embed="rId4">
            <a:alphaModFix/>
          </a:blip>
          <a:srcRect b="0" l="0" r="0" t="0"/>
          <a:stretch/>
        </p:blipFill>
        <p:spPr>
          <a:xfrm>
            <a:off x="6177706" y="2455601"/>
            <a:ext cx="291356" cy="291356"/>
          </a:xfrm>
          <a:prstGeom prst="rect">
            <a:avLst/>
          </a:prstGeom>
          <a:noFill/>
          <a:ln>
            <a:noFill/>
          </a:ln>
        </p:spPr>
      </p:pic>
      <p:pic>
        <p:nvPicPr>
          <p:cNvPr descr="Distintivo 1 com preenchimento sólido" id="81" name="Google Shape;81;p5"/>
          <p:cNvPicPr preferRelativeResize="0"/>
          <p:nvPr/>
        </p:nvPicPr>
        <p:blipFill rotWithShape="1">
          <a:blip r:embed="rId5">
            <a:alphaModFix/>
          </a:blip>
          <a:srcRect b="0" l="0" r="0" t="0"/>
          <a:stretch/>
        </p:blipFill>
        <p:spPr>
          <a:xfrm>
            <a:off x="198865" y="2466534"/>
            <a:ext cx="291356" cy="291356"/>
          </a:xfrm>
          <a:prstGeom prst="rect">
            <a:avLst/>
          </a:prstGeom>
          <a:noFill/>
          <a:ln>
            <a:noFill/>
          </a:ln>
        </p:spPr>
      </p:pic>
      <p:sp>
        <p:nvSpPr>
          <p:cNvPr id="82" name="Google Shape;82;p5"/>
          <p:cNvSpPr txBox="1"/>
          <p:nvPr/>
        </p:nvSpPr>
        <p:spPr>
          <a:xfrm>
            <a:off x="338734" y="1569706"/>
            <a:ext cx="11514600" cy="708000"/>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100"/>
              <a:buFont typeface="Arial"/>
              <a:buNone/>
            </a:pPr>
            <a:r>
              <a:rPr lang="en-US" sz="1000">
                <a:solidFill>
                  <a:schemeClr val="dk1"/>
                </a:solidFill>
                <a:latin typeface="Montserrat"/>
                <a:ea typeface="Montserrat"/>
                <a:cs typeface="Montserrat"/>
                <a:sym typeface="Montserrat"/>
              </a:rPr>
              <a:t>IA a pătruns din ce în ce mai mult în sectorul educațional, de la platforme de învățare personalizate la sisteme de admitere și evaluarea elevilor.</a:t>
            </a:r>
            <a:endParaRPr sz="1000">
              <a:solidFill>
                <a:schemeClr val="dk1"/>
              </a:solidFill>
              <a:latin typeface="Montserrat"/>
              <a:ea typeface="Montserrat"/>
              <a:cs typeface="Montserrat"/>
              <a:sym typeface="Montserrat"/>
            </a:endParaRPr>
          </a:p>
          <a:p>
            <a:pPr indent="0" lvl="0" marL="0" rtl="0" algn="l">
              <a:spcBef>
                <a:spcPts val="0"/>
              </a:spcBef>
              <a:spcAft>
                <a:spcPts val="0"/>
              </a:spcAft>
              <a:buSzPts val="1100"/>
              <a:buNone/>
            </a:pPr>
            <a:r>
              <a:rPr lang="en-US" sz="1000">
                <a:solidFill>
                  <a:schemeClr val="dk1"/>
                </a:solidFill>
                <a:latin typeface="Montserrat"/>
                <a:ea typeface="Montserrat"/>
                <a:cs typeface="Montserrat"/>
                <a:sym typeface="Montserrat"/>
              </a:rPr>
              <a:t>Deși IA are potențialul de a îmbunătăți rezultatele educaționale, există îngrijorări tot mai mari cu privire la echitate și prejudecăți, în special în ceea ce privește impactul acestor tehnologii asupra tinerilor și elevilor. Acest studiu de caz va explora un scenariu în care un sistem bazat pe AI într-un context educațional a fost considerat părtinitor, consecințele acestei părtiniri și măsurile luate pentru a o remedia.</a:t>
            </a:r>
            <a:endParaRPr sz="1000">
              <a:solidFill>
                <a:schemeClr val="dk1"/>
              </a:solidFill>
              <a:latin typeface="Montserrat"/>
              <a:ea typeface="Montserrat"/>
              <a:cs typeface="Montserrat"/>
              <a:sym typeface="Montserrat"/>
            </a:endParaRPr>
          </a:p>
        </p:txBody>
      </p:sp>
      <p:sp>
        <p:nvSpPr>
          <p:cNvPr id="83" name="Google Shape;83;p5"/>
          <p:cNvSpPr txBox="1"/>
          <p:nvPr/>
        </p:nvSpPr>
        <p:spPr>
          <a:xfrm>
            <a:off x="321867" y="5435631"/>
            <a:ext cx="11507700" cy="708000"/>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000">
                <a:solidFill>
                  <a:schemeClr val="dk1"/>
                </a:solidFill>
                <a:latin typeface="Montserrat"/>
                <a:ea typeface="Montserrat"/>
                <a:cs typeface="Montserrat"/>
                <a:sym typeface="Montserrat"/>
              </a:rPr>
              <a:t>Concluzie</a:t>
            </a:r>
            <a:endParaRPr sz="1000">
              <a:solidFill>
                <a:schemeClr val="dk1"/>
              </a:solidFill>
              <a:latin typeface="Montserrat"/>
              <a:ea typeface="Montserrat"/>
              <a:cs typeface="Montserrat"/>
              <a:sym typeface="Montserrat"/>
            </a:endParaRPr>
          </a:p>
          <a:p>
            <a:pPr indent="0" lvl="0" marL="0" marR="0" rtl="0" algn="l">
              <a:spcBef>
                <a:spcPts val="0"/>
              </a:spcBef>
              <a:spcAft>
                <a:spcPts val="0"/>
              </a:spcAft>
              <a:buNone/>
            </a:pPr>
            <a:r>
              <a:rPr lang="en-US" sz="1000">
                <a:solidFill>
                  <a:schemeClr val="dk1"/>
                </a:solidFill>
                <a:latin typeface="Montserrat"/>
                <a:ea typeface="Montserrat"/>
                <a:cs typeface="Montserrat"/>
                <a:sym typeface="Montserrat"/>
              </a:rPr>
              <a:t>Sistemul de IA recalificat, combinat cu supravegherea umană, a redus semnificativ numărul de elevi clasificați în mod incorect. În timp, acest lucru a dus la rezultate educaționale mai echitabile, mai mulți elevi având posibilitatea de a excela. Cazul a stârnit, de asemenea, o discuție mai amplă în cadrul districtului cu privire la utilizarea responsabilă a IA în educație și la importanța echității și transparenței în procesul decizional algoritmic.</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pic>
        <p:nvPicPr>
          <p:cNvPr id="88" name="Google Shape;88;p6"/>
          <p:cNvPicPr preferRelativeResize="0"/>
          <p:nvPr/>
        </p:nvPicPr>
        <p:blipFill rotWithShape="1">
          <a:blip r:embed="rId3">
            <a:alphaModFix/>
          </a:blip>
          <a:srcRect b="0" l="0" r="0" t="0"/>
          <a:stretch/>
        </p:blipFill>
        <p:spPr>
          <a:xfrm>
            <a:off x="0" y="1434877"/>
            <a:ext cx="7724978" cy="1367540"/>
          </a:xfrm>
          <a:prstGeom prst="rect">
            <a:avLst/>
          </a:prstGeom>
          <a:noFill/>
          <a:ln>
            <a:noFill/>
          </a:ln>
        </p:spPr>
      </p:pic>
      <p:sp>
        <p:nvSpPr>
          <p:cNvPr id="89" name="Google Shape;89;p6"/>
          <p:cNvSpPr txBox="1"/>
          <p:nvPr/>
        </p:nvSpPr>
        <p:spPr>
          <a:xfrm>
            <a:off x="280867" y="1621910"/>
            <a:ext cx="6253200" cy="10158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000"/>
              <a:buFont typeface="Arial"/>
              <a:buNone/>
            </a:pPr>
            <a:r>
              <a:rPr b="1" lang="en-US" sz="1000">
                <a:solidFill>
                  <a:schemeClr val="dk1"/>
                </a:solidFill>
                <a:latin typeface="Montserrat"/>
                <a:ea typeface="Montserrat"/>
                <a:cs typeface="Montserrat"/>
                <a:sym typeface="Montserrat"/>
              </a:rPr>
              <a:t>Obiectiv</a:t>
            </a:r>
            <a:endParaRPr/>
          </a:p>
          <a:p>
            <a:pPr indent="0" lvl="0" marL="0" marR="0" rtl="0" algn="l">
              <a:spcBef>
                <a:spcPts val="0"/>
              </a:spcBef>
              <a:spcAft>
                <a:spcPts val="0"/>
              </a:spcAft>
              <a:buNone/>
            </a:pPr>
            <a:r>
              <a:t/>
            </a:r>
            <a:endParaRPr b="1" sz="1000">
              <a:solidFill>
                <a:schemeClr val="dk1"/>
              </a:solidFill>
              <a:latin typeface="Montserrat"/>
              <a:ea typeface="Montserrat"/>
              <a:cs typeface="Montserrat"/>
              <a:sym typeface="Montserrat"/>
            </a:endParaRPr>
          </a:p>
          <a:p>
            <a:pPr indent="0" lvl="0" marL="0" marR="0" rtl="0" algn="l">
              <a:spcBef>
                <a:spcPts val="0"/>
              </a:spcBef>
              <a:spcAft>
                <a:spcPts val="0"/>
              </a:spcAft>
              <a:buNone/>
            </a:pPr>
            <a:r>
              <a:rPr lang="en-US" sz="1000">
                <a:solidFill>
                  <a:schemeClr val="dk1"/>
                </a:solidFill>
                <a:latin typeface="Montserrat"/>
                <a:ea typeface="Montserrat"/>
                <a:cs typeface="Montserrat"/>
                <a:sym typeface="Montserrat"/>
              </a:rPr>
              <a:t>Această sesiune are ca scop să ajute elevii să înțeleagă fundamentele confidențialității și comodității, în special în activitățile cotidiene, cum ar fi dispozitivele inteligente pentru casă, aplicațiile mobile și cumpărăturile online. Va include discuții interactive, reflecții și activități pentru consolidarea cunoștințelor.</a:t>
            </a:r>
            <a:endParaRPr/>
          </a:p>
        </p:txBody>
      </p:sp>
      <p:sp>
        <p:nvSpPr>
          <p:cNvPr id="90" name="Google Shape;90;p6"/>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a:p>
          <a:p>
            <a:pPr indent="0" lvl="0" marL="0" rtl="0" algn="ctr">
              <a:spcBef>
                <a:spcPts val="0"/>
              </a:spcBef>
              <a:spcAft>
                <a:spcPts val="0"/>
              </a:spcAft>
              <a:buSzPts val="2000"/>
              <a:buNone/>
            </a:pPr>
            <a:r>
              <a:rPr lang="en-US" sz="2000">
                <a:solidFill>
                  <a:srgbClr val="004E8B"/>
                </a:solidFill>
                <a:latin typeface="Montserrat"/>
                <a:ea typeface="Montserrat"/>
                <a:cs typeface="Montserrat"/>
                <a:sym typeface="Montserrat"/>
              </a:rPr>
              <a:t>Ghidul instructorului pentru predarea studiului de caz</a:t>
            </a:r>
            <a:endParaRPr sz="2000">
              <a:solidFill>
                <a:srgbClr val="004E8B"/>
              </a:solidFill>
              <a:latin typeface="Montserrat"/>
              <a:ea typeface="Montserrat"/>
              <a:cs typeface="Montserrat"/>
              <a:sym typeface="Montserrat"/>
            </a:endParaRPr>
          </a:p>
        </p:txBody>
      </p:sp>
      <p:pic>
        <p:nvPicPr>
          <p:cNvPr id="91" name="Google Shape;91;p6"/>
          <p:cNvPicPr preferRelativeResize="0"/>
          <p:nvPr/>
        </p:nvPicPr>
        <p:blipFill rotWithShape="1">
          <a:blip r:embed="rId4">
            <a:alphaModFix/>
          </a:blip>
          <a:srcRect b="0" l="0" r="0" t="0"/>
          <a:stretch/>
        </p:blipFill>
        <p:spPr>
          <a:xfrm flipH="1">
            <a:off x="4467022" y="3059599"/>
            <a:ext cx="7724978" cy="2176491"/>
          </a:xfrm>
          <a:prstGeom prst="rect">
            <a:avLst/>
          </a:prstGeom>
          <a:noFill/>
          <a:ln>
            <a:noFill/>
          </a:ln>
        </p:spPr>
      </p:pic>
      <p:sp>
        <p:nvSpPr>
          <p:cNvPr id="92" name="Google Shape;92;p6"/>
          <p:cNvSpPr txBox="1"/>
          <p:nvPr/>
        </p:nvSpPr>
        <p:spPr>
          <a:xfrm>
            <a:off x="5539666" y="3191300"/>
            <a:ext cx="6347400" cy="207690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None/>
            </a:pPr>
            <a:r>
              <a:rPr b="1" lang="en-US" sz="1000">
                <a:solidFill>
                  <a:schemeClr val="dk1"/>
                </a:solidFill>
                <a:latin typeface="Montserrat"/>
                <a:ea typeface="Montserrat"/>
                <a:cs typeface="Montserrat"/>
                <a:sym typeface="Montserrat"/>
              </a:rPr>
              <a:t>Sfaturi generale pentru profesori</a:t>
            </a:r>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Implicați elevii</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mențineți sesiunea interactivă și încurajați participarea.</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Faceți legătura cu viața reală</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folosiți exemple și scenarii din viața reală cu care elevii se pot identifica.</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Fiți adaptabili</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adaptați sesiunea în funcție de răspunsurile și nivelul de implicare al elevilor.</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Încurajați gândirea critică</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stimulați elevii să gândească critic despre compromisurile dintre confidențialitate și comoditate.</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Rămâneți la curent</a:t>
            </a:r>
            <a:r>
              <a:rPr lang="en-US" sz="1000">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informați-vă despre ultimele tendințe și probleme în domeniul confidențialității și al tehnologiei (ultimele incidente).</a:t>
            </a:r>
            <a:endParaRPr sz="1000">
              <a:solidFill>
                <a:schemeClr val="dk1"/>
              </a:solidFill>
              <a:latin typeface="Montserrat"/>
              <a:ea typeface="Montserrat"/>
              <a:cs typeface="Montserrat"/>
              <a:sym typeface="Montserrat"/>
            </a:endParaRPr>
          </a:p>
        </p:txBody>
      </p:sp>
      <p:pic>
        <p:nvPicPr>
          <p:cNvPr id="93" name="Google Shape;93;p6"/>
          <p:cNvPicPr preferRelativeResize="0"/>
          <p:nvPr/>
        </p:nvPicPr>
        <p:blipFill rotWithShape="1">
          <a:blip r:embed="rId3">
            <a:alphaModFix/>
          </a:blip>
          <a:srcRect b="0" l="0" r="0" t="0"/>
          <a:stretch/>
        </p:blipFill>
        <p:spPr>
          <a:xfrm rot="-5400000">
            <a:off x="10893425" y="6935418"/>
            <a:ext cx="1438275" cy="447675"/>
          </a:xfrm>
          <a:prstGeom prst="rect">
            <a:avLst/>
          </a:prstGeom>
          <a:noFill/>
          <a:ln>
            <a:noFill/>
          </a:ln>
        </p:spPr>
      </p:pic>
      <p:sp>
        <p:nvSpPr>
          <p:cNvPr id="94" name="Google Shape;94;p6"/>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5</a:t>
            </a:r>
            <a:endParaRPr/>
          </a:p>
        </p:txBody>
      </p:sp>
      <p:sp>
        <p:nvSpPr>
          <p:cNvPr id="95" name="Google Shape;95;p6"/>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7"/>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a:p>
          <a:p>
            <a:pPr indent="0" lvl="0" marL="0" rtl="0" algn="ctr">
              <a:spcBef>
                <a:spcPts val="0"/>
              </a:spcBef>
              <a:spcAft>
                <a:spcPts val="0"/>
              </a:spcAft>
              <a:buSzPts val="2000"/>
              <a:buNone/>
            </a:pPr>
            <a:r>
              <a:rPr lang="en-US" sz="2000">
                <a:solidFill>
                  <a:srgbClr val="004E8B"/>
                </a:solidFill>
                <a:latin typeface="Montserrat"/>
                <a:ea typeface="Montserrat"/>
                <a:cs typeface="Montserrat"/>
                <a:sym typeface="Montserrat"/>
              </a:rPr>
              <a:t>Ghidul instructorului pentru predarea studiului de caz</a:t>
            </a:r>
            <a:endParaRPr sz="2000">
              <a:solidFill>
                <a:srgbClr val="004E8B"/>
              </a:solidFill>
              <a:latin typeface="Montserrat"/>
              <a:ea typeface="Montserrat"/>
              <a:cs typeface="Montserrat"/>
              <a:sym typeface="Montserrat"/>
            </a:endParaRPr>
          </a:p>
        </p:txBody>
      </p:sp>
      <p:pic>
        <p:nvPicPr>
          <p:cNvPr descr="Distintivo 1 com preenchimento sólido" id="102" name="Google Shape;102;p7"/>
          <p:cNvPicPr preferRelativeResize="0"/>
          <p:nvPr/>
        </p:nvPicPr>
        <p:blipFill rotWithShape="1">
          <a:blip r:embed="rId3">
            <a:alphaModFix/>
          </a:blip>
          <a:srcRect b="0" l="0" r="0" t="0"/>
          <a:stretch/>
        </p:blipFill>
        <p:spPr>
          <a:xfrm>
            <a:off x="299703" y="1491837"/>
            <a:ext cx="291356" cy="291356"/>
          </a:xfrm>
          <a:prstGeom prst="rect">
            <a:avLst/>
          </a:prstGeom>
          <a:noFill/>
          <a:ln>
            <a:noFill/>
          </a:ln>
        </p:spPr>
      </p:pic>
      <p:pic>
        <p:nvPicPr>
          <p:cNvPr descr="Distintivo com preenchimento sólido" id="103" name="Google Shape;103;p7"/>
          <p:cNvPicPr preferRelativeResize="0"/>
          <p:nvPr/>
        </p:nvPicPr>
        <p:blipFill rotWithShape="1">
          <a:blip r:embed="rId4">
            <a:alphaModFix/>
          </a:blip>
          <a:srcRect b="0" l="0" r="0" t="0"/>
          <a:stretch/>
        </p:blipFill>
        <p:spPr>
          <a:xfrm>
            <a:off x="299703" y="3522231"/>
            <a:ext cx="291356" cy="291356"/>
          </a:xfrm>
          <a:prstGeom prst="rect">
            <a:avLst/>
          </a:prstGeom>
          <a:noFill/>
          <a:ln>
            <a:noFill/>
          </a:ln>
        </p:spPr>
      </p:pic>
      <p:sp>
        <p:nvSpPr>
          <p:cNvPr id="104" name="Google Shape;104;p7"/>
          <p:cNvSpPr txBox="1"/>
          <p:nvPr/>
        </p:nvSpPr>
        <p:spPr>
          <a:xfrm>
            <a:off x="685079" y="1506308"/>
            <a:ext cx="11202000" cy="17856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SzPts val="1000"/>
              <a:buFont typeface="Arial"/>
              <a:buNone/>
            </a:pPr>
            <a:r>
              <a:rPr b="1" lang="en-US" sz="1000">
                <a:solidFill>
                  <a:schemeClr val="dk1"/>
                </a:solidFill>
                <a:latin typeface="Montserrat"/>
                <a:ea typeface="Montserrat"/>
                <a:cs typeface="Montserrat"/>
                <a:sym typeface="Montserrat"/>
              </a:rPr>
              <a:t>Pregătire</a:t>
            </a:r>
            <a:endParaRPr/>
          </a:p>
          <a:p>
            <a:pPr indent="-107950" lvl="0" marL="171450" marR="0" rtl="0" algn="l">
              <a:spcBef>
                <a:spcPts val="0"/>
              </a:spcBef>
              <a:spcAft>
                <a:spcPts val="0"/>
              </a:spcAft>
              <a:buClr>
                <a:schemeClr val="dk1"/>
              </a:buClr>
              <a:buSzPts val="1000"/>
              <a:buFont typeface="Arial"/>
              <a:buNone/>
            </a:pPr>
            <a:r>
              <a:t/>
            </a:r>
            <a:endParaRPr sz="1000">
              <a:solidFill>
                <a:schemeClr val="dk1"/>
              </a:solidFill>
              <a:latin typeface="Montserrat"/>
              <a:ea typeface="Montserrat"/>
              <a:cs typeface="Montserrat"/>
              <a:sym typeface="Montserrat"/>
            </a:endParaRPr>
          </a:p>
          <a:p>
            <a:pPr indent="-171450" lvl="0" marL="171450" marR="0" rtl="0" algn="l">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Materiale necesare:</a:t>
            </a:r>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Slide-uri de prezentare cu studiul de caz</a:t>
            </a:r>
            <a:endParaRPr sz="1000">
              <a:solidFill>
                <a:schemeClr val="dk1"/>
              </a:solidFill>
              <a:latin typeface="Montserrat"/>
              <a:ea typeface="Montserrat"/>
              <a:cs typeface="Montserrat"/>
              <a:sym typeface="Montserrat"/>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Fișe cu scenarii ale studiului de caz</a:t>
            </a:r>
            <a:endParaRPr sz="1000">
              <a:solidFill>
                <a:schemeClr val="dk1"/>
              </a:solidFill>
              <a:latin typeface="Montserrat"/>
              <a:ea typeface="Montserrat"/>
              <a:cs typeface="Montserrat"/>
              <a:sym typeface="Montserrat"/>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Link către Google Forms cu întrebări privind activitatea/evaluarea</a:t>
            </a:r>
            <a:endParaRPr sz="1000">
              <a:solidFill>
                <a:schemeClr val="dk1"/>
              </a:solidFill>
              <a:latin typeface="Montserrat"/>
              <a:ea typeface="Montserrat"/>
              <a:cs typeface="Montserrat"/>
              <a:sym typeface="Montserrat"/>
            </a:endParaRPr>
          </a:p>
          <a:p>
            <a:pPr indent="-107950" lvl="0" marL="171450" marR="0" rtl="0" algn="l">
              <a:spcBef>
                <a:spcPts val="0"/>
              </a:spcBef>
              <a:spcAft>
                <a:spcPts val="0"/>
              </a:spcAft>
              <a:buClr>
                <a:schemeClr val="dk1"/>
              </a:buClr>
              <a:buSzPts val="1000"/>
              <a:buFont typeface="Arial"/>
              <a:buNone/>
            </a:pPr>
            <a:r>
              <a:t/>
            </a:r>
            <a:endParaRPr sz="1000">
              <a:solidFill>
                <a:schemeClr val="dk1"/>
              </a:solidFill>
              <a:latin typeface="Montserrat"/>
              <a:ea typeface="Montserrat"/>
              <a:cs typeface="Montserrat"/>
              <a:sym typeface="Montserrat"/>
            </a:endParaRPr>
          </a:p>
          <a:p>
            <a:pPr indent="-171450" lvl="0" marL="171450" marR="0" rtl="0" algn="l">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Pregătire:</a:t>
            </a:r>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Aranjați locurile pentru a facilita discuțiile în grup.</a:t>
            </a:r>
            <a:endParaRPr sz="1000">
              <a:solidFill>
                <a:schemeClr val="dk1"/>
              </a:solidFill>
              <a:latin typeface="Montserrat"/>
              <a:ea typeface="Montserrat"/>
              <a:cs typeface="Montserrat"/>
              <a:sym typeface="Montserrat"/>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Distribuiți linkul către Google Forms elevilor înainte/în timpul sesiunii.</a:t>
            </a:r>
            <a:endParaRPr sz="1000">
              <a:solidFill>
                <a:schemeClr val="dk1"/>
              </a:solidFill>
              <a:latin typeface="Montserrat"/>
              <a:ea typeface="Montserrat"/>
              <a:cs typeface="Montserrat"/>
              <a:sym typeface="Montserrat"/>
            </a:endParaRPr>
          </a:p>
          <a:p>
            <a:pPr indent="-107950" lvl="0" marL="171450" marR="0" rtl="0" algn="l">
              <a:spcBef>
                <a:spcPts val="0"/>
              </a:spcBef>
              <a:spcAft>
                <a:spcPts val="0"/>
              </a:spcAft>
              <a:buClr>
                <a:schemeClr val="dk1"/>
              </a:buClr>
              <a:buSzPts val="1000"/>
              <a:buFont typeface="Arial"/>
              <a:buNone/>
            </a:pPr>
            <a:r>
              <a:t/>
            </a:r>
            <a:endParaRPr sz="1000">
              <a:solidFill>
                <a:schemeClr val="dk1"/>
              </a:solidFill>
              <a:latin typeface="Montserrat"/>
              <a:ea typeface="Montserrat"/>
              <a:cs typeface="Montserrat"/>
              <a:sym typeface="Montserrat"/>
            </a:endParaRPr>
          </a:p>
        </p:txBody>
      </p:sp>
      <p:sp>
        <p:nvSpPr>
          <p:cNvPr id="105" name="Google Shape;105;p7"/>
          <p:cNvSpPr txBox="1"/>
          <p:nvPr/>
        </p:nvSpPr>
        <p:spPr>
          <a:xfrm>
            <a:off x="685079" y="3566588"/>
            <a:ext cx="11202000" cy="255210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None/>
            </a:pPr>
            <a:r>
              <a:rPr b="1" lang="en-US" sz="1000">
                <a:solidFill>
                  <a:schemeClr val="dk1"/>
                </a:solidFill>
                <a:latin typeface="Montserrat"/>
                <a:ea typeface="Montserrat"/>
                <a:cs typeface="Montserrat"/>
                <a:sym typeface="Montserrat"/>
              </a:rPr>
              <a:t>Schița sesiunii</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Explicați obiectivul sesiunii: explorarea impactului tehnologiei asupra vieții private și modalitățile de echilibrare între confort și protecția vieții private.</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Activitate de spargere a gheții: rugați elevii să menționeze un dispozitiv tehnologic pe care îl utilizează zilnic și modul în care acesta le facilitează viața.</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Prezentați studiul de caz și discutați aspectele legate de confort și de confidențialitate.</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Font typeface="Arial"/>
              <a:buChar char="•"/>
            </a:pPr>
            <a:r>
              <a:rPr lang="en-US" sz="1000">
                <a:solidFill>
                  <a:schemeClr val="dk1"/>
                </a:solidFill>
                <a:highlight>
                  <a:srgbClr val="FFFF00"/>
                </a:highlight>
                <a:latin typeface="Montserrat"/>
                <a:ea typeface="Montserrat"/>
                <a:cs typeface="Montserrat"/>
                <a:sym typeface="Montserrat"/>
              </a:rPr>
              <a:t>Explicați experiența lui John cu cumpărăturile personalizate și reclamele țintite, precum</a:t>
            </a:r>
            <a:r>
              <a:rPr lang="en-US" sz="1000">
                <a:solidFill>
                  <a:schemeClr val="dk1"/>
                </a:solidFill>
                <a:latin typeface="Montserrat"/>
                <a:ea typeface="Montserrat"/>
                <a:cs typeface="Montserrat"/>
                <a:sym typeface="Montserrat"/>
              </a:rPr>
              <a:t> și preocupările legate de confidențialitate pe care le-a suscitat.</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Împărțiți elevii în grupuri mici de 3-4 persoane și rugați fiecare grup să identifice principalele probleme de confidențialitate din studiul de caz alocat.</a:t>
            </a:r>
            <a:endParaRPr sz="1000">
              <a:solidFill>
                <a:schemeClr val="dk1"/>
              </a:solidFill>
              <a:latin typeface="Montserrat"/>
              <a:ea typeface="Montserrat"/>
              <a:cs typeface="Montserrat"/>
              <a:sym typeface="Montserrat"/>
            </a:endParaRPr>
          </a:p>
          <a:p>
            <a:pPr indent="-171450" lvl="1" marL="6286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Rugați-i să discute soluții potențiale sau acțiuni pentru a atenua aceste riscuri de confidențialitate.</a:t>
            </a:r>
            <a:endParaRPr sz="1000">
              <a:solidFill>
                <a:schemeClr val="dk1"/>
              </a:solidFill>
              <a:latin typeface="Montserrat"/>
              <a:ea typeface="Montserrat"/>
              <a:cs typeface="Montserrat"/>
              <a:sym typeface="Montserrat"/>
            </a:endParaRPr>
          </a:p>
          <a:p>
            <a:pPr indent="-171450" lvl="1" marL="6286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Încurajați-i să se gândească la echilibrul dintre confort și confidențialitate.</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Partajați linkul Google Forms cu elevii.</a:t>
            </a:r>
            <a:endParaRPr sz="1000">
              <a:solidFill>
                <a:schemeClr val="dk1"/>
              </a:solidFill>
              <a:latin typeface="Montserrat"/>
              <a:ea typeface="Montserrat"/>
              <a:cs typeface="Montserrat"/>
              <a:sym typeface="Montserrat"/>
            </a:endParaRPr>
          </a:p>
          <a:p>
            <a:pPr indent="-171450" lvl="1" marL="6286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Rugați elevii să completeze întrebările individual sau în perechi.</a:t>
            </a:r>
            <a:endParaRPr sz="1000">
              <a:solidFill>
                <a:schemeClr val="dk1"/>
              </a:solidFill>
              <a:latin typeface="Montserrat"/>
              <a:ea typeface="Montserrat"/>
              <a:cs typeface="Montserrat"/>
              <a:sym typeface="Montserrat"/>
            </a:endParaRPr>
          </a:p>
          <a:p>
            <a:pPr indent="-171450" lvl="1" marL="628650" marR="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Întrebările vor include completarea spațiilor libere, întrebări cu răspunsuri multiple, răspunsuri multiple corecte și întrebări de autoevaluare.</a:t>
            </a:r>
            <a:endParaRPr sz="1000">
              <a:solidFill>
                <a:schemeClr val="dk1"/>
              </a:solidFill>
              <a:latin typeface="Montserrat"/>
              <a:ea typeface="Montserrat"/>
              <a:cs typeface="Montserrat"/>
              <a:sym typeface="Montserrat"/>
            </a:endParaRPr>
          </a:p>
          <a:p>
            <a:pPr indent="-273050" lvl="0" marL="457200" marR="0" rtl="0" algn="l">
              <a:lnSpc>
                <a:spcPct val="107000"/>
              </a:lnSpc>
              <a:spcBef>
                <a:spcPts val="0"/>
              </a:spcBef>
              <a:spcAft>
                <a:spcPts val="0"/>
              </a:spcAft>
              <a:buClr>
                <a:schemeClr val="dk1"/>
              </a:buClr>
              <a:buSzPts val="700"/>
              <a:buFont typeface="Montserrat"/>
              <a:buChar char="●"/>
            </a:pPr>
            <a:r>
              <a:rPr lang="en-US" sz="1000">
                <a:solidFill>
                  <a:schemeClr val="dk1"/>
                </a:solidFill>
                <a:latin typeface="Montserrat"/>
                <a:ea typeface="Montserrat"/>
                <a:cs typeface="Montserrat"/>
                <a:sym typeface="Montserrat"/>
              </a:rPr>
              <a:t>Discuții bazate pe scenarii:</a:t>
            </a:r>
            <a:endParaRPr/>
          </a:p>
          <a:p>
            <a:pPr indent="-171450" lvl="2" marL="45720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Prezentați scenarii scurte și rugați elevii să reflecteze asupra a ceea ce ar face.</a:t>
            </a:r>
            <a:endParaRPr b="0" i="0" sz="1000" u="none" cap="none" strike="noStrike">
              <a:solidFill>
                <a:schemeClr val="dk1"/>
              </a:solidFill>
              <a:latin typeface="Montserrat"/>
              <a:ea typeface="Montserrat"/>
              <a:cs typeface="Montserrat"/>
              <a:sym typeface="Montserrat"/>
            </a:endParaRPr>
          </a:p>
          <a:p>
            <a:pPr indent="-171450" lvl="3" marL="91440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Exemple: „Ce măsuri ați lua dacă ați descoperi că dispozitivul dvs. inteligent ascultă conversații private?” sau „Cum ați reacționa la o notificare de încălcare a securității datelor din partea unei aplicații de fitness pe care o utilizați?”</a:t>
            </a:r>
            <a:endParaRPr b="0" i="0" sz="1000" u="none" cap="none" strike="noStrike">
              <a:solidFill>
                <a:schemeClr val="dk1"/>
              </a:solidFill>
              <a:latin typeface="Montserrat"/>
              <a:ea typeface="Montserrat"/>
              <a:cs typeface="Montserrat"/>
              <a:sym typeface="Montserrat"/>
            </a:endParaRPr>
          </a:p>
        </p:txBody>
      </p:sp>
      <p:pic>
        <p:nvPicPr>
          <p:cNvPr id="106" name="Google Shape;106;p7"/>
          <p:cNvPicPr preferRelativeResize="0"/>
          <p:nvPr/>
        </p:nvPicPr>
        <p:blipFill rotWithShape="1">
          <a:blip r:embed="rId5">
            <a:alphaModFix/>
          </a:blip>
          <a:srcRect b="0" l="0" r="0" t="0"/>
          <a:stretch/>
        </p:blipFill>
        <p:spPr>
          <a:xfrm rot="-5400000">
            <a:off x="10893425" y="6935418"/>
            <a:ext cx="1438275" cy="447675"/>
          </a:xfrm>
          <a:prstGeom prst="rect">
            <a:avLst/>
          </a:prstGeom>
          <a:noFill/>
          <a:ln>
            <a:noFill/>
          </a:ln>
        </p:spPr>
      </p:pic>
      <p:sp>
        <p:nvSpPr>
          <p:cNvPr id="107" name="Google Shape;107;p7"/>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6</a:t>
            </a:r>
            <a:endParaRPr/>
          </a:p>
        </p:txBody>
      </p:sp>
      <p:sp>
        <p:nvSpPr>
          <p:cNvPr id="108" name="Google Shape;108;p7"/>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pic>
        <p:nvPicPr>
          <p:cNvPr descr="Distintivo 3 com preenchimento sólido" id="114" name="Google Shape;114;p8"/>
          <p:cNvPicPr preferRelativeResize="0"/>
          <p:nvPr/>
        </p:nvPicPr>
        <p:blipFill rotWithShape="1">
          <a:blip r:embed="rId3">
            <a:alphaModFix/>
          </a:blip>
          <a:srcRect b="0" l="0" r="0" t="0"/>
          <a:stretch/>
        </p:blipFill>
        <p:spPr>
          <a:xfrm>
            <a:off x="299703" y="1491837"/>
            <a:ext cx="291356" cy="291356"/>
          </a:xfrm>
          <a:prstGeom prst="rect">
            <a:avLst/>
          </a:prstGeom>
          <a:noFill/>
          <a:ln>
            <a:noFill/>
          </a:ln>
        </p:spPr>
      </p:pic>
      <p:sp>
        <p:nvSpPr>
          <p:cNvPr id="115" name="Google Shape;115;p8"/>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a:p>
          <a:p>
            <a:pPr indent="0" lvl="0" marL="0" rtl="0" algn="ctr">
              <a:spcBef>
                <a:spcPts val="0"/>
              </a:spcBef>
              <a:spcAft>
                <a:spcPts val="0"/>
              </a:spcAft>
              <a:buSzPts val="2000"/>
              <a:buNone/>
            </a:pPr>
            <a:r>
              <a:rPr lang="en-US" sz="2000">
                <a:solidFill>
                  <a:srgbClr val="004E8B"/>
                </a:solidFill>
                <a:latin typeface="Montserrat"/>
                <a:ea typeface="Montserrat"/>
                <a:cs typeface="Montserrat"/>
                <a:sym typeface="Montserrat"/>
              </a:rPr>
              <a:t>Ghidul instructorului pentru predarea studiului de caz</a:t>
            </a:r>
            <a:endParaRPr sz="2000">
              <a:solidFill>
                <a:srgbClr val="004E8B"/>
              </a:solidFill>
              <a:latin typeface="Montserrat"/>
              <a:ea typeface="Montserrat"/>
              <a:cs typeface="Montserrat"/>
              <a:sym typeface="Montserrat"/>
            </a:endParaRPr>
          </a:p>
        </p:txBody>
      </p:sp>
      <p:sp>
        <p:nvSpPr>
          <p:cNvPr id="116" name="Google Shape;116;p8"/>
          <p:cNvSpPr txBox="1"/>
          <p:nvPr/>
        </p:nvSpPr>
        <p:spPr>
          <a:xfrm>
            <a:off x="685079" y="1506308"/>
            <a:ext cx="11202000" cy="194880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None/>
            </a:pPr>
            <a:r>
              <a:rPr b="1" lang="en-US" sz="1100">
                <a:solidFill>
                  <a:schemeClr val="dk1"/>
                </a:solidFill>
              </a:rPr>
              <a:t>Reflecție și concluzii</a:t>
            </a:r>
            <a:endParaRPr sz="1100">
              <a:solidFill>
                <a:schemeClr val="dk1"/>
              </a:solidFill>
              <a:latin typeface="Arial"/>
              <a:ea typeface="Arial"/>
              <a:cs typeface="Arial"/>
              <a:sym typeface="Arial"/>
            </a:endParaRPr>
          </a:p>
          <a:p>
            <a:pPr indent="-171450" lvl="0" marL="171450" marR="0" rtl="0" algn="l">
              <a:lnSpc>
                <a:spcPct val="107000"/>
              </a:lnSpc>
              <a:spcBef>
                <a:spcPts val="800"/>
              </a:spcBef>
              <a:spcAft>
                <a:spcPts val="0"/>
              </a:spcAft>
              <a:buClr>
                <a:schemeClr val="dk1"/>
              </a:buClr>
              <a:buSzPts val="1100"/>
              <a:buFont typeface="Arial"/>
              <a:buChar char="•"/>
            </a:pPr>
            <a:r>
              <a:rPr b="1" lang="en-US" sz="1100">
                <a:solidFill>
                  <a:schemeClr val="dk1"/>
                </a:solidFill>
              </a:rPr>
              <a:t>Auto-reflecție</a:t>
            </a:r>
            <a:endParaRPr/>
          </a:p>
          <a:p>
            <a:pPr indent="-171450" lvl="1" marL="628650" marR="0" rtl="0" algn="l">
              <a:lnSpc>
                <a:spcPct val="107000"/>
              </a:lnSpc>
              <a:spcBef>
                <a:spcPts val="800"/>
              </a:spcBef>
              <a:spcAft>
                <a:spcPts val="0"/>
              </a:spcAft>
              <a:buClr>
                <a:schemeClr val="dk1"/>
              </a:buClr>
              <a:buSzPts val="1100"/>
              <a:buFont typeface="Arial"/>
              <a:buChar char="•"/>
            </a:pPr>
            <a:r>
              <a:rPr lang="en-US" sz="1100">
                <a:solidFill>
                  <a:schemeClr val="dk1"/>
                </a:solidFill>
              </a:rPr>
              <a:t>Cereți elevilor să scrie un paragraf scurt despre modul în care pot echilibra viața privată și confortul în viața de zi cu zi.</a:t>
            </a:r>
            <a:endParaRPr b="0" i="0" sz="1100" u="none" cap="none" strike="noStrike">
              <a:solidFill>
                <a:schemeClr val="dk1"/>
              </a:solidFill>
              <a:latin typeface="Arial"/>
              <a:ea typeface="Arial"/>
              <a:cs typeface="Arial"/>
              <a:sym typeface="Arial"/>
            </a:endParaRPr>
          </a:p>
          <a:p>
            <a:pPr indent="-171450" lvl="0" marL="171450" marR="0" rtl="0" algn="l">
              <a:lnSpc>
                <a:spcPct val="107000"/>
              </a:lnSpc>
              <a:spcBef>
                <a:spcPts val="800"/>
              </a:spcBef>
              <a:spcAft>
                <a:spcPts val="0"/>
              </a:spcAft>
              <a:buClr>
                <a:schemeClr val="dk1"/>
              </a:buClr>
              <a:buSzPts val="1100"/>
              <a:buFont typeface="Arial"/>
              <a:buChar char="•"/>
            </a:pPr>
            <a:r>
              <a:rPr b="1" lang="en-US" sz="1100">
                <a:solidFill>
                  <a:schemeClr val="dk1"/>
                </a:solidFill>
              </a:rPr>
              <a:t>Idei cheie</a:t>
            </a:r>
            <a:endParaRPr/>
          </a:p>
          <a:p>
            <a:pPr indent="-171450" lvl="1" marL="628650" marR="0" rtl="0" algn="l">
              <a:lnSpc>
                <a:spcPct val="107000"/>
              </a:lnSpc>
              <a:spcBef>
                <a:spcPts val="800"/>
              </a:spcBef>
              <a:spcAft>
                <a:spcPts val="0"/>
              </a:spcAft>
              <a:buClr>
                <a:schemeClr val="dk1"/>
              </a:buClr>
              <a:buSzPts val="1100"/>
              <a:buFont typeface="Arial"/>
              <a:buChar char="•"/>
            </a:pPr>
            <a:r>
              <a:rPr lang="en-US" sz="1100">
                <a:solidFill>
                  <a:schemeClr val="dk1"/>
                </a:solidFill>
              </a:rPr>
              <a:t>Rezumați principalele puncte discutate în timpul sesiunii.</a:t>
            </a:r>
            <a:endParaRPr b="0" i="0" sz="1100" u="none" cap="none" strike="noStrike">
              <a:solidFill>
                <a:schemeClr val="dk1"/>
              </a:solidFill>
              <a:latin typeface="Arial"/>
              <a:ea typeface="Arial"/>
              <a:cs typeface="Arial"/>
              <a:sym typeface="Arial"/>
            </a:endParaRPr>
          </a:p>
          <a:p>
            <a:pPr indent="-171450" lvl="2" marL="1085850" marR="0" rtl="0" algn="l">
              <a:lnSpc>
                <a:spcPct val="107000"/>
              </a:lnSpc>
              <a:spcBef>
                <a:spcPts val="800"/>
              </a:spcBef>
              <a:spcAft>
                <a:spcPts val="0"/>
              </a:spcAft>
              <a:buClr>
                <a:schemeClr val="dk1"/>
              </a:buClr>
              <a:buSzPts val="1100"/>
              <a:buFont typeface="Arial"/>
              <a:buChar char="•"/>
            </a:pPr>
            <a:r>
              <a:rPr lang="en-US" sz="1100">
                <a:solidFill>
                  <a:schemeClr val="dk1"/>
                </a:solidFill>
              </a:rPr>
              <a:t>Subliniați importanța protejării vieții private în timp ce se bucură de confortul oferit de tehnologie.</a:t>
            </a:r>
            <a:endParaRPr b="0" i="0" sz="1100" u="none" cap="none" strike="noStrike">
              <a:solidFill>
                <a:schemeClr val="dk1"/>
              </a:solidFill>
              <a:latin typeface="Arial"/>
              <a:ea typeface="Arial"/>
              <a:cs typeface="Arial"/>
              <a:sym typeface="Arial"/>
            </a:endParaRPr>
          </a:p>
          <a:p>
            <a:pPr indent="-107950" lvl="0" marL="171450" marR="0" rtl="0" algn="l">
              <a:spcBef>
                <a:spcPts val="800"/>
              </a:spcBef>
              <a:spcAft>
                <a:spcPts val="0"/>
              </a:spcAft>
              <a:buClr>
                <a:schemeClr val="dk1"/>
              </a:buClr>
              <a:buSzPts val="1000"/>
              <a:buFont typeface="Arial"/>
              <a:buNone/>
            </a:pPr>
            <a:r>
              <a:t/>
            </a:r>
            <a:endParaRPr sz="1000">
              <a:solidFill>
                <a:schemeClr val="dk1"/>
              </a:solidFill>
              <a:latin typeface="Montserrat"/>
              <a:ea typeface="Montserrat"/>
              <a:cs typeface="Montserrat"/>
              <a:sym typeface="Montserrat"/>
            </a:endParaRPr>
          </a:p>
        </p:txBody>
      </p:sp>
      <p:pic>
        <p:nvPicPr>
          <p:cNvPr id="117" name="Google Shape;117;p8"/>
          <p:cNvPicPr preferRelativeResize="0"/>
          <p:nvPr/>
        </p:nvPicPr>
        <p:blipFill rotWithShape="1">
          <a:blip r:embed="rId4">
            <a:alphaModFix/>
          </a:blip>
          <a:srcRect b="0" l="0" r="0" t="0"/>
          <a:stretch/>
        </p:blipFill>
        <p:spPr>
          <a:xfrm rot="-5400000">
            <a:off x="10893425" y="6935418"/>
            <a:ext cx="1438275" cy="447675"/>
          </a:xfrm>
          <a:prstGeom prst="rect">
            <a:avLst/>
          </a:prstGeom>
          <a:noFill/>
          <a:ln>
            <a:noFill/>
          </a:ln>
        </p:spPr>
      </p:pic>
      <p:sp>
        <p:nvSpPr>
          <p:cNvPr id="118" name="Google Shape;118;p8"/>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000">
                <a:solidFill>
                  <a:srgbClr val="7F7F7F"/>
                </a:solidFill>
                <a:latin typeface="Montserrat"/>
                <a:ea typeface="Montserrat"/>
                <a:cs typeface="Montserrat"/>
                <a:sym typeface="Montserrat"/>
              </a:rPr>
              <a:t>7</a:t>
            </a:r>
            <a:endParaRPr/>
          </a:p>
        </p:txBody>
      </p:sp>
      <p:sp>
        <p:nvSpPr>
          <p:cNvPr id="119" name="Google Shape;119;p8"/>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None/>
            </a:pPr>
            <a:r>
              <a:rPr lang="en-US" sz="900">
                <a:solidFill>
                  <a:srgbClr val="BFBFBF"/>
                </a:solidFill>
                <a:latin typeface="Montserrat"/>
                <a:ea typeface="Montserrat"/>
                <a:cs typeface="Montserrat"/>
                <a:sym typeface="Montserrat"/>
              </a:rPr>
              <a:t>UC4 | Echitatea și prejudecățile în domeniul IA</a:t>
            </a:r>
            <a:endParaRPr sz="900">
              <a:solidFill>
                <a:srgbClr val="BFBFBF"/>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descr="Uma imagem com água, Turquesa, Verde-azulado, azul&#10;&#10;Descrição gerada automaticamente" id="124" name="Google Shape;124;p9"/>
          <p:cNvPicPr preferRelativeResize="0"/>
          <p:nvPr/>
        </p:nvPicPr>
        <p:blipFill rotWithShape="1">
          <a:blip r:embed="rId3">
            <a:alphaModFix/>
          </a:blip>
          <a:srcRect b="0" l="0" r="0" t="0"/>
          <a:stretch/>
        </p:blipFill>
        <p:spPr>
          <a:xfrm>
            <a:off x="0" y="0"/>
            <a:ext cx="12192000" cy="6858000"/>
          </a:xfrm>
          <a:prstGeom prst="rect">
            <a:avLst/>
          </a:prstGeom>
          <a:noFill/>
          <a:ln>
            <a:noFill/>
          </a:ln>
        </p:spPr>
      </p:pic>
      <p:sp>
        <p:nvSpPr>
          <p:cNvPr id="125" name="Google Shape;125;p9"/>
          <p:cNvSpPr/>
          <p:nvPr/>
        </p:nvSpPr>
        <p:spPr>
          <a:xfrm>
            <a:off x="0" y="5095453"/>
            <a:ext cx="12192000" cy="176254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 name="Google Shape;126;p9"/>
          <p:cNvSpPr txBox="1"/>
          <p:nvPr/>
        </p:nvSpPr>
        <p:spPr>
          <a:xfrm>
            <a:off x="2605547" y="2223718"/>
            <a:ext cx="6981000" cy="12006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Font typeface="Arial"/>
              <a:buNone/>
            </a:pPr>
            <a:r>
              <a:rPr lang="en-US" sz="7200">
                <a:solidFill>
                  <a:schemeClr val="lt1"/>
                </a:solidFill>
                <a:latin typeface="Montserrat"/>
                <a:ea typeface="Montserrat"/>
                <a:cs typeface="Montserrat"/>
                <a:sym typeface="Montserrat"/>
              </a:rPr>
              <a:t>MULȚUMESC</a:t>
            </a:r>
            <a:endParaRPr/>
          </a:p>
        </p:txBody>
      </p:sp>
      <p:pic>
        <p:nvPicPr>
          <p:cNvPr id="127" name="Google Shape;127;p9"/>
          <p:cNvPicPr preferRelativeResize="0"/>
          <p:nvPr/>
        </p:nvPicPr>
        <p:blipFill rotWithShape="1">
          <a:blip r:embed="rId4">
            <a:alphaModFix/>
          </a:blip>
          <a:srcRect b="0" l="0" r="0" t="0"/>
          <a:stretch/>
        </p:blipFill>
        <p:spPr>
          <a:xfrm>
            <a:off x="9677672" y="5288372"/>
            <a:ext cx="1782671" cy="1247915"/>
          </a:xfrm>
          <a:prstGeom prst="rect">
            <a:avLst/>
          </a:prstGeom>
          <a:noFill/>
          <a:ln>
            <a:noFill/>
          </a:ln>
        </p:spPr>
      </p:pic>
      <p:grpSp>
        <p:nvGrpSpPr>
          <p:cNvPr id="128" name="Google Shape;128;p9"/>
          <p:cNvGrpSpPr/>
          <p:nvPr/>
        </p:nvGrpSpPr>
        <p:grpSpPr>
          <a:xfrm>
            <a:off x="772172" y="5309288"/>
            <a:ext cx="8008780" cy="643771"/>
            <a:chOff x="772172" y="5309288"/>
            <a:chExt cx="8008780" cy="643771"/>
          </a:xfrm>
        </p:grpSpPr>
        <p:pic>
          <p:nvPicPr>
            <p:cNvPr id="129" name="Google Shape;129;p9"/>
            <p:cNvPicPr preferRelativeResize="0"/>
            <p:nvPr/>
          </p:nvPicPr>
          <p:blipFill rotWithShape="1">
            <a:blip r:embed="rId5">
              <a:alphaModFix/>
            </a:blip>
            <a:srcRect b="0" l="0" r="0" t="0"/>
            <a:stretch/>
          </p:blipFill>
          <p:spPr>
            <a:xfrm>
              <a:off x="2335437" y="5449579"/>
              <a:ext cx="655941" cy="281730"/>
            </a:xfrm>
            <a:prstGeom prst="rect">
              <a:avLst/>
            </a:prstGeom>
            <a:noFill/>
            <a:ln>
              <a:noFill/>
            </a:ln>
          </p:spPr>
        </p:pic>
        <p:pic>
          <p:nvPicPr>
            <p:cNvPr descr="Universitat de les Illes Balears - Cursos.com" id="130" name="Google Shape;130;p9"/>
            <p:cNvPicPr preferRelativeResize="0"/>
            <p:nvPr/>
          </p:nvPicPr>
          <p:blipFill rotWithShape="1">
            <a:blip r:embed="rId6">
              <a:alphaModFix/>
            </a:blip>
            <a:srcRect b="0" l="0" r="0" t="0"/>
            <a:stretch/>
          </p:blipFill>
          <p:spPr>
            <a:xfrm>
              <a:off x="772172" y="5354448"/>
              <a:ext cx="1153051" cy="471992"/>
            </a:xfrm>
            <a:prstGeom prst="rect">
              <a:avLst/>
            </a:prstGeom>
            <a:noFill/>
            <a:ln>
              <a:noFill/>
            </a:ln>
          </p:spPr>
        </p:pic>
        <p:pic>
          <p:nvPicPr>
            <p:cNvPr descr="Empowering Young Disadvantaged Individuals to be changemakers in their ..." id="131" name="Google Shape;131;p9"/>
            <p:cNvPicPr preferRelativeResize="0"/>
            <p:nvPr/>
          </p:nvPicPr>
          <p:blipFill rotWithShape="1">
            <a:blip r:embed="rId7">
              <a:alphaModFix/>
            </a:blip>
            <a:srcRect b="0" l="0" r="0" t="0"/>
            <a:stretch/>
          </p:blipFill>
          <p:spPr>
            <a:xfrm>
              <a:off x="3401592" y="5393714"/>
              <a:ext cx="922009" cy="393459"/>
            </a:xfrm>
            <a:prstGeom prst="rect">
              <a:avLst/>
            </a:prstGeom>
            <a:noFill/>
            <a:ln>
              <a:noFill/>
            </a:ln>
          </p:spPr>
        </p:pic>
        <p:pic>
          <p:nvPicPr>
            <p:cNvPr descr="Uma imagem com logótipo&#10;&#10;Descrição gerada automaticamente" id="132" name="Google Shape;132;p9"/>
            <p:cNvPicPr preferRelativeResize="0"/>
            <p:nvPr/>
          </p:nvPicPr>
          <p:blipFill rotWithShape="1">
            <a:blip r:embed="rId8">
              <a:alphaModFix/>
            </a:blip>
            <a:srcRect b="0" l="0" r="0" t="0"/>
            <a:stretch/>
          </p:blipFill>
          <p:spPr>
            <a:xfrm>
              <a:off x="7582899" y="5419038"/>
              <a:ext cx="1198053" cy="520840"/>
            </a:xfrm>
            <a:prstGeom prst="rect">
              <a:avLst/>
            </a:prstGeom>
            <a:noFill/>
            <a:ln>
              <a:noFill/>
            </a:ln>
          </p:spPr>
        </p:pic>
        <p:pic>
          <p:nvPicPr>
            <p:cNvPr descr="Aarhus University - Short Term Programs" id="133" name="Google Shape;133;p9"/>
            <p:cNvPicPr preferRelativeResize="0"/>
            <p:nvPr/>
          </p:nvPicPr>
          <p:blipFill rotWithShape="1">
            <a:blip r:embed="rId9">
              <a:alphaModFix/>
            </a:blip>
            <a:srcRect b="0" l="0" r="0" t="0"/>
            <a:stretch/>
          </p:blipFill>
          <p:spPr>
            <a:xfrm>
              <a:off x="4754061" y="5309288"/>
              <a:ext cx="1198053" cy="643771"/>
            </a:xfrm>
            <a:prstGeom prst="rect">
              <a:avLst/>
            </a:prstGeom>
            <a:noFill/>
            <a:ln>
              <a:noFill/>
            </a:ln>
          </p:spPr>
        </p:pic>
        <p:pic>
          <p:nvPicPr>
            <p:cNvPr descr="VAMK Official - YouTube" id="134" name="Google Shape;134;p9"/>
            <p:cNvPicPr preferRelativeResize="0"/>
            <p:nvPr/>
          </p:nvPicPr>
          <p:blipFill rotWithShape="1">
            <a:blip r:embed="rId10">
              <a:alphaModFix/>
            </a:blip>
            <a:srcRect b="27302" l="0" r="0" t="27618"/>
            <a:stretch/>
          </p:blipFill>
          <p:spPr>
            <a:xfrm>
              <a:off x="6295491" y="5419038"/>
              <a:ext cx="927139" cy="429141"/>
            </a:xfrm>
            <a:prstGeom prst="rect">
              <a:avLst/>
            </a:prstGeom>
            <a:noFill/>
            <a:ln>
              <a:noFill/>
            </a:ln>
          </p:spPr>
        </p:pic>
      </p:grpSp>
      <p:sp>
        <p:nvSpPr>
          <p:cNvPr id="135" name="Google Shape;135;p9"/>
          <p:cNvSpPr txBox="1"/>
          <p:nvPr/>
        </p:nvSpPr>
        <p:spPr>
          <a:xfrm>
            <a:off x="2678545" y="6064549"/>
            <a:ext cx="6267470" cy="577081"/>
          </a:xfrm>
          <a:prstGeom prst="rect">
            <a:avLst/>
          </a:prstGeom>
          <a:noFill/>
          <a:ln>
            <a:noFill/>
          </a:ln>
        </p:spPr>
        <p:txBody>
          <a:bodyPr anchorCtr="0" anchor="t" bIns="45700" lIns="91425" spcFirstLastPara="1" rIns="91425" wrap="square" tIns="45700">
            <a:spAutoFit/>
          </a:bodyPr>
          <a:lstStyle/>
          <a:p>
            <a:pPr indent="0" lvl="0" marL="0" rtl="0" algn="just">
              <a:spcBef>
                <a:spcPts val="0"/>
              </a:spcBef>
              <a:spcAft>
                <a:spcPts val="0"/>
              </a:spcAft>
              <a:buClr>
                <a:schemeClr val="dk1"/>
              </a:buClr>
              <a:buFont typeface="Arial"/>
              <a:buNone/>
            </a:pPr>
            <a:r>
              <a:rPr lang="en-US" sz="1050">
                <a:solidFill>
                  <a:srgbClr val="323F4F"/>
                </a:solidFill>
              </a:rPr>
              <a:t>Sprijinul Comisiei Europene pentru realizarea acestei publicații nu constituie o aprobare a conținutului, care reflectă exclusiv opiniile autorilor, iar Comisia nu poate fi trasă la răspundere pentru utilizarea informațiilor conținute în aceasta.</a:t>
            </a:r>
            <a:endParaRPr sz="1800">
              <a:solidFill>
                <a:schemeClr val="dk1"/>
              </a:solidFill>
              <a:latin typeface="Calibri"/>
              <a:ea typeface="Calibri"/>
              <a:cs typeface="Calibri"/>
              <a:sym typeface="Calibri"/>
            </a:endParaRPr>
          </a:p>
        </p:txBody>
      </p:sp>
      <p:pic>
        <p:nvPicPr>
          <p:cNvPr id="136" name="Google Shape;136;p9"/>
          <p:cNvPicPr preferRelativeResize="0"/>
          <p:nvPr/>
        </p:nvPicPr>
        <p:blipFill rotWithShape="1">
          <a:blip r:embed="rId11">
            <a:alphaModFix/>
          </a:blip>
          <a:srcRect b="0" l="0" r="0" t="0"/>
          <a:stretch/>
        </p:blipFill>
        <p:spPr>
          <a:xfrm>
            <a:off x="818963" y="6120664"/>
            <a:ext cx="1657350" cy="347980"/>
          </a:xfrm>
          <a:prstGeom prst="rect">
            <a:avLst/>
          </a:prstGeom>
          <a:noFill/>
          <a:ln>
            <a:noFill/>
          </a:ln>
        </p:spPr>
      </p:pic>
      <p:sp>
        <p:nvSpPr>
          <p:cNvPr id="137" name="Google Shape;137;p9"/>
          <p:cNvSpPr txBox="1"/>
          <p:nvPr/>
        </p:nvSpPr>
        <p:spPr>
          <a:xfrm>
            <a:off x="8064740" y="4725658"/>
            <a:ext cx="4040400" cy="2538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lang="en-US" sz="1050">
                <a:solidFill>
                  <a:schemeClr val="lt1"/>
                </a:solidFill>
                <a:latin typeface="Montserrat"/>
                <a:ea typeface="Montserrat"/>
                <a:cs typeface="Montserrat"/>
                <a:sym typeface="Montserrat"/>
              </a:rPr>
              <a:t>Număr proiect</a:t>
            </a:r>
            <a:r>
              <a:rPr lang="en-US" sz="1050">
                <a:solidFill>
                  <a:schemeClr val="lt1"/>
                </a:solidFill>
                <a:latin typeface="Montserrat"/>
                <a:ea typeface="Montserrat"/>
                <a:cs typeface="Montserrat"/>
                <a:sym typeface="Montserrat"/>
              </a:rPr>
              <a:t>: 2022-1-ES01-KA220-HED-000085257</a:t>
            </a:r>
            <a:endParaRPr sz="1050">
              <a:solidFill>
                <a:schemeClr val="lt1"/>
              </a:solidFill>
              <a:latin typeface="Montserrat"/>
              <a:ea typeface="Montserrat"/>
              <a:cs typeface="Montserrat"/>
              <a:sym typeface="Montserra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2_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2022-01-27T17:34:12Z</dcterms:created>
  <dc:creator>Ana Domingos</dc:creator>
</cp:coreProperties>
</file>